
<file path=[Content_Types].xml><?xml version="1.0" encoding="utf-8"?>
<Types xmlns="http://schemas.openxmlformats.org/package/2006/content-types">
  <Override PartName="/ppt/slides/slide29.xml" ContentType="application/vnd.openxmlformats-officedocument.presentationml.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charts/chart28.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charts/chart17.xml" ContentType="application/vnd.openxmlformats-officedocument.drawingml.chart+xml"/>
  <Override PartName="/ppt/charts/chart26.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15.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ommentAuthors.xml" ContentType="application/vnd.openxmlformats-officedocument.presentationml.commentAuthors+xml"/>
  <Override PartName="/ppt/charts/chart7.xml" ContentType="application/vnd.openxmlformats-officedocument.drawingml.chart+xml"/>
  <Override PartName="/ppt/charts/chart20.xml" ContentType="application/vnd.openxmlformats-officedocument.drawingml.chart+xml"/>
  <Override PartName="/ppt/theme/themeOverride17.xml" ContentType="application/vnd.openxmlformats-officedocument.themeOverr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theme/themeOverride1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charts/chart2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charts/chart2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theme/themeOverride18.xml" ContentType="application/vnd.openxmlformats-officedocument.themeOverride+xml"/>
  <Override PartName="/ppt/charts/chart4.xml" ContentType="application/vnd.openxmlformats-officedocument.drawingml.chart+xml"/>
  <Override PartName="/ppt/theme/themeOverride16.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564" r:id="rId2"/>
    <p:sldId id="403" r:id="rId3"/>
    <p:sldId id="465" r:id="rId4"/>
    <p:sldId id="387" r:id="rId5"/>
    <p:sldId id="556" r:id="rId6"/>
    <p:sldId id="418" r:id="rId7"/>
    <p:sldId id="562" r:id="rId8"/>
    <p:sldId id="557" r:id="rId9"/>
    <p:sldId id="316" r:id="rId10"/>
    <p:sldId id="536" r:id="rId11"/>
    <p:sldId id="487" r:id="rId12"/>
    <p:sldId id="488" r:id="rId13"/>
    <p:sldId id="489" r:id="rId14"/>
    <p:sldId id="490" r:id="rId15"/>
    <p:sldId id="505" r:id="rId16"/>
    <p:sldId id="540" r:id="rId17"/>
    <p:sldId id="506" r:id="rId18"/>
    <p:sldId id="537" r:id="rId19"/>
    <p:sldId id="493" r:id="rId20"/>
    <p:sldId id="494" r:id="rId21"/>
    <p:sldId id="499" r:id="rId22"/>
    <p:sldId id="538" r:id="rId23"/>
    <p:sldId id="496" r:id="rId24"/>
    <p:sldId id="446" r:id="rId25"/>
    <p:sldId id="474" r:id="rId26"/>
    <p:sldId id="475" r:id="rId27"/>
    <p:sldId id="476" r:id="rId28"/>
    <p:sldId id="478" r:id="rId29"/>
    <p:sldId id="563" r:id="rId30"/>
  </p:sldIdLst>
  <p:sldSz cx="9144000" cy="6858000" type="screen4x3"/>
  <p:notesSz cx="9832975" cy="6808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Heath" initials="ah"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4585" autoAdjust="0"/>
  </p:normalViewPr>
  <p:slideViewPr>
    <p:cSldViewPr>
      <p:cViewPr varScale="1">
        <p:scale>
          <a:sx n="55" d="100"/>
          <a:sy n="55" d="100"/>
        </p:scale>
        <p:origin x="-11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Office_Excel_Worksheet11.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Office_Excel_Worksheet13.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Office_Excel_Worksheet14.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Office_Excel_Worksheet15.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Office_Excel_Worksheet16.xlsx"/><Relationship Id="rId1" Type="http://schemas.openxmlformats.org/officeDocument/2006/relationships/themeOverride" Target="../theme/themeOverride13.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Office_Excel_Worksheet17.xlsx"/><Relationship Id="rId1" Type="http://schemas.openxmlformats.org/officeDocument/2006/relationships/themeOverride" Target="../theme/themeOverride14.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Office_Excel_Worksheet20.xlsx"/><Relationship Id="rId1" Type="http://schemas.openxmlformats.org/officeDocument/2006/relationships/themeOverride" Target="../theme/themeOverride15.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Office_Excel_Worksheet21.xlsx"/><Relationship Id="rId1" Type="http://schemas.openxmlformats.org/officeDocument/2006/relationships/themeOverride" Target="../theme/themeOverride1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Office_Excel_Worksheet25.xlsx"/><Relationship Id="rId1" Type="http://schemas.openxmlformats.org/officeDocument/2006/relationships/themeOverride" Target="../theme/themeOverride17.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Office_Excel_Worksheet26.xlsx"/><Relationship Id="rId1" Type="http://schemas.openxmlformats.org/officeDocument/2006/relationships/themeOverride" Target="../theme/themeOverride18.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41"/>
          <c:y val="2.8613127460630137E-2"/>
          <c:w val="0.48643732033496495"/>
          <c:h val="0.64357129675196867"/>
        </c:manualLayout>
      </c:layout>
      <c:pieChart>
        <c:varyColors val="1"/>
        <c:ser>
          <c:idx val="0"/>
          <c:order val="0"/>
          <c:tx>
            <c:strRef>
              <c:f>Sheet1!$B$1</c:f>
              <c:strCache>
                <c:ptCount val="1"/>
                <c:pt idx="0">
                  <c:v>All of it</c:v>
                </c:pt>
              </c:strCache>
            </c:strRef>
          </c:tx>
          <c:dPt>
            <c:idx val="0"/>
            <c:spPr>
              <a:solidFill>
                <a:srgbClr val="9BBB59"/>
              </a:solidFill>
            </c:spPr>
          </c:dPt>
          <c:dPt>
            <c:idx val="1"/>
            <c:spPr>
              <a:solidFill>
                <a:srgbClr val="4F81BD"/>
              </a:solidFill>
            </c:spPr>
          </c:dPt>
          <c:dLbls>
            <c:dLbl>
              <c:idx val="0"/>
              <c:layout>
                <c:manualLayout>
                  <c:x val="4.0878427430614088E-2"/>
                  <c:y val="0"/>
                </c:manualLayout>
              </c:layout>
              <c:dLblPos val="bestFit"/>
              <c:showCatName val="1"/>
              <c:showPercent val="1"/>
            </c:dLbl>
            <c:dLbl>
              <c:idx val="1"/>
              <c:layout>
                <c:manualLayout>
                  <c:x val="-0.10184825111146796"/>
                  <c:y val="2.6315789473684216E-2"/>
                </c:manualLayout>
              </c:layout>
              <c:showCatName val="1"/>
              <c:showPercent val="1"/>
            </c:dLbl>
            <c:dLbl>
              <c:idx val="2"/>
              <c:layout>
                <c:manualLayout>
                  <c:x val="-0.10600032138839789"/>
                  <c:y val="4.2968642077635113E-3"/>
                </c:manualLayout>
              </c:layout>
              <c:dLblPos val="bestFit"/>
              <c:showCatName val="1"/>
              <c:showPercent val="1"/>
            </c:dLbl>
            <c:txPr>
              <a:bodyPr/>
              <a:lstStyle/>
              <a:p>
                <a:pPr>
                  <a:defRPr sz="1200" b="1"/>
                </a:pPr>
                <a:endParaRPr lang="en-US"/>
              </a:p>
            </c:txPr>
            <c:dLblPos val="inEnd"/>
            <c:showCatName val="1"/>
            <c:showPercent val="1"/>
          </c:dLbls>
          <c:cat>
            <c:strRef>
              <c:f>Sheet1!$A$2:$A$3</c:f>
              <c:strCache>
                <c:ptCount val="2"/>
                <c:pt idx="0">
                  <c:v>Thai local Phuket</c:v>
                </c:pt>
                <c:pt idx="1">
                  <c:v>Thai migrant</c:v>
                </c:pt>
              </c:strCache>
            </c:strRef>
          </c:cat>
          <c:val>
            <c:numRef>
              <c:f>Sheet1!$B$2:$B$3</c:f>
              <c:numCache>
                <c:formatCode>General</c:formatCode>
                <c:ptCount val="2"/>
                <c:pt idx="0">
                  <c:v>75</c:v>
                </c:pt>
                <c:pt idx="1">
                  <c:v>25</c:v>
                </c:pt>
              </c:numCache>
            </c:numRef>
          </c:val>
        </c:ser>
        <c:firstSliceAng val="0"/>
      </c:pieChart>
    </c:plotArea>
    <c:plotVisOnly val="1"/>
    <c:dispBlanksAs val="zero"/>
  </c:chart>
  <c:txPr>
    <a:bodyPr/>
    <a:lstStyle/>
    <a:p>
      <a:pPr>
        <a:defRPr sz="1800"/>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stacked"/>
        <c:ser>
          <c:idx val="0"/>
          <c:order val="0"/>
          <c:tx>
            <c:strRef>
              <c:f>Sheet1!$B$1</c:f>
              <c:strCache>
                <c:ptCount val="1"/>
                <c:pt idx="0">
                  <c:v>Always</c:v>
                </c:pt>
              </c:strCache>
            </c:strRef>
          </c:tx>
          <c:spPr>
            <a:solidFill>
              <a:schemeClr val="accent3">
                <a:lumMod val="75000"/>
              </a:schemeClr>
            </a:solidFill>
          </c:spPr>
          <c:cat>
            <c:strRef>
              <c:f>Sheet1!$A$2:$A$4</c:f>
              <c:strCache>
                <c:ptCount val="3"/>
                <c:pt idx="0">
                  <c:v>Use mosquito repellant outside</c:v>
                </c:pt>
                <c:pt idx="1">
                  <c:v>Burning mosquito coil at night</c:v>
                </c:pt>
                <c:pt idx="2">
                  <c:v>Use mosquito net at night</c:v>
                </c:pt>
              </c:strCache>
            </c:strRef>
          </c:cat>
          <c:val>
            <c:numRef>
              <c:f>Sheet1!$B$2:$B$4</c:f>
              <c:numCache>
                <c:formatCode>General</c:formatCode>
                <c:ptCount val="3"/>
                <c:pt idx="0">
                  <c:v>9</c:v>
                </c:pt>
                <c:pt idx="1">
                  <c:v>17</c:v>
                </c:pt>
                <c:pt idx="2">
                  <c:v>20</c:v>
                </c:pt>
              </c:numCache>
            </c:numRef>
          </c:val>
        </c:ser>
        <c:ser>
          <c:idx val="1"/>
          <c:order val="1"/>
          <c:tx>
            <c:strRef>
              <c:f>Sheet1!$C$1</c:f>
              <c:strCache>
                <c:ptCount val="1"/>
                <c:pt idx="0">
                  <c:v>Sometimes</c:v>
                </c:pt>
              </c:strCache>
            </c:strRef>
          </c:tx>
          <c:spPr>
            <a:solidFill>
              <a:schemeClr val="accent1"/>
            </a:solidFill>
          </c:spPr>
          <c:cat>
            <c:strRef>
              <c:f>Sheet1!$A$2:$A$4</c:f>
              <c:strCache>
                <c:ptCount val="3"/>
                <c:pt idx="0">
                  <c:v>Use mosquito repellant outside</c:v>
                </c:pt>
                <c:pt idx="1">
                  <c:v>Burning mosquito coil at night</c:v>
                </c:pt>
                <c:pt idx="2">
                  <c:v>Use mosquito net at night</c:v>
                </c:pt>
              </c:strCache>
            </c:strRef>
          </c:cat>
          <c:val>
            <c:numRef>
              <c:f>Sheet1!$C$2:$C$4</c:f>
              <c:numCache>
                <c:formatCode>General</c:formatCode>
                <c:ptCount val="3"/>
                <c:pt idx="0">
                  <c:v>25</c:v>
                </c:pt>
                <c:pt idx="1">
                  <c:v>21</c:v>
                </c:pt>
                <c:pt idx="2">
                  <c:v>3</c:v>
                </c:pt>
              </c:numCache>
            </c:numRef>
          </c:val>
        </c:ser>
        <c:ser>
          <c:idx val="2"/>
          <c:order val="2"/>
          <c:tx>
            <c:strRef>
              <c:f>Sheet1!$D$1</c:f>
              <c:strCache>
                <c:ptCount val="1"/>
                <c:pt idx="0">
                  <c:v>Seldom / Never</c:v>
                </c:pt>
              </c:strCache>
            </c:strRef>
          </c:tx>
          <c:spPr>
            <a:solidFill>
              <a:srgbClr val="C00000"/>
            </a:solidFill>
          </c:spPr>
          <c:cat>
            <c:strRef>
              <c:f>Sheet1!$A$2:$A$4</c:f>
              <c:strCache>
                <c:ptCount val="3"/>
                <c:pt idx="0">
                  <c:v>Use mosquito repellant outside</c:v>
                </c:pt>
                <c:pt idx="1">
                  <c:v>Burning mosquito coil at night</c:v>
                </c:pt>
                <c:pt idx="2">
                  <c:v>Use mosquito net at night</c:v>
                </c:pt>
              </c:strCache>
            </c:strRef>
          </c:cat>
          <c:val>
            <c:numRef>
              <c:f>Sheet1!$D$2:$D$4</c:f>
              <c:numCache>
                <c:formatCode>General</c:formatCode>
                <c:ptCount val="3"/>
                <c:pt idx="0">
                  <c:v>66</c:v>
                </c:pt>
                <c:pt idx="1">
                  <c:v>62</c:v>
                </c:pt>
                <c:pt idx="2">
                  <c:v>77</c:v>
                </c:pt>
              </c:numCache>
            </c:numRef>
          </c:val>
        </c:ser>
        <c:overlap val="100"/>
        <c:axId val="145940480"/>
        <c:axId val="145942016"/>
      </c:barChart>
      <c:catAx>
        <c:axId val="145940480"/>
        <c:scaling>
          <c:orientation val="minMax"/>
        </c:scaling>
        <c:axPos val="l"/>
        <c:majorTickMark val="none"/>
        <c:tickLblPos val="nextTo"/>
        <c:txPr>
          <a:bodyPr/>
          <a:lstStyle/>
          <a:p>
            <a:pPr>
              <a:defRPr sz="1200" baseline="0"/>
            </a:pPr>
            <a:endParaRPr lang="en-US"/>
          </a:p>
        </c:txPr>
        <c:crossAx val="145942016"/>
        <c:crosses val="autoZero"/>
        <c:auto val="1"/>
        <c:lblAlgn val="ctr"/>
        <c:lblOffset val="100"/>
      </c:catAx>
      <c:valAx>
        <c:axId val="145942016"/>
        <c:scaling>
          <c:orientation val="minMax"/>
          <c:max val="100"/>
          <c:min val="0"/>
        </c:scaling>
        <c:axPos val="b"/>
        <c:majorGridlines/>
        <c:numFmt formatCode="General" sourceLinked="0"/>
        <c:majorTickMark val="none"/>
        <c:tickLblPos val="nextTo"/>
        <c:txPr>
          <a:bodyPr/>
          <a:lstStyle/>
          <a:p>
            <a:pPr>
              <a:defRPr sz="1400"/>
            </a:pPr>
            <a:endParaRPr lang="en-US"/>
          </a:p>
        </c:txPr>
        <c:crossAx val="145940480"/>
        <c:crosses val="autoZero"/>
        <c:crossBetween val="between"/>
        <c:majorUnit val="20"/>
      </c:valAx>
    </c:plotArea>
    <c:legend>
      <c:legendPos val="b"/>
    </c:legend>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38"/>
          <c:y val="0.20782704793479764"/>
          <c:w val="0.4864373203349649"/>
          <c:h val="0.64357129675196867"/>
        </c:manualLayout>
      </c:layout>
      <c:pieChart>
        <c:varyColors val="1"/>
        <c:ser>
          <c:idx val="0"/>
          <c:order val="0"/>
          <c:tx>
            <c:strRef>
              <c:f>Sheet1!$B$1</c:f>
              <c:strCache>
                <c:ptCount val="1"/>
                <c:pt idx="0">
                  <c:v>All of it</c:v>
                </c:pt>
              </c:strCache>
            </c:strRef>
          </c:tx>
          <c:dPt>
            <c:idx val="0"/>
            <c:spPr>
              <a:solidFill>
                <a:srgbClr val="C00000"/>
              </a:solidFill>
            </c:spPr>
          </c:dPt>
          <c:dPt>
            <c:idx val="1"/>
            <c:spPr>
              <a:solidFill>
                <a:srgbClr val="4F81BD"/>
              </a:solidFill>
            </c:spPr>
          </c:dPt>
          <c:dLbls>
            <c:dLbl>
              <c:idx val="0"/>
              <c:layout>
                <c:manualLayout>
                  <c:x val="3.0674379988216108E-2"/>
                  <c:y val="-1.7543859649122945E-2"/>
                </c:manualLayout>
              </c:layout>
              <c:dLblPos val="bestFit"/>
              <c:showCatName val="1"/>
              <c:showPercent val="1"/>
            </c:dLbl>
            <c:dLbl>
              <c:idx val="1"/>
              <c:layout>
                <c:manualLayout>
                  <c:x val="-9.5045530023033065E-2"/>
                  <c:y val="7.8947368421052475E-2"/>
                </c:manualLayout>
              </c:layout>
              <c:showCatName val="1"/>
              <c:showPercent val="1"/>
            </c:dLbl>
            <c:dLbl>
              <c:idx val="2"/>
              <c:layout>
                <c:manualLayout>
                  <c:x val="0.29535995500562601"/>
                  <c:y val="7.8858267716535438E-2"/>
                </c:manualLayout>
              </c:layout>
              <c:tx>
                <c:rich>
                  <a:bodyPr/>
                  <a:lstStyle/>
                  <a:p>
                    <a:r>
                      <a:rPr lang="en-US" dirty="0" smtClean="0"/>
                      <a:t>Only </a:t>
                    </a:r>
                    <a:r>
                      <a:rPr lang="en-US" dirty="0"/>
                      <a:t>if I see </a:t>
                    </a:r>
                    <a:r>
                      <a:rPr lang="en-US" dirty="0" smtClean="0"/>
                      <a:t>mosquitoes</a:t>
                    </a:r>
                    <a:r>
                      <a:rPr lang="en-US" dirty="0"/>
                      <a:t>
3%</a:t>
                    </a:r>
                  </a:p>
                </c:rich>
              </c:tx>
              <c:dLblPos val="bestFit"/>
              <c:showCatName val="1"/>
              <c:showPercent val="1"/>
            </c:dLbl>
            <c:txPr>
              <a:bodyPr/>
              <a:lstStyle/>
              <a:p>
                <a:pPr>
                  <a:defRPr sz="1200" b="1"/>
                </a:pPr>
                <a:endParaRPr lang="en-US"/>
              </a:p>
            </c:txPr>
            <c:dLblPos val="inEnd"/>
            <c:showCatName val="1"/>
            <c:showPercent val="1"/>
          </c:dLbls>
          <c:cat>
            <c:strRef>
              <c:f>Sheet1!$A$2:$A$4</c:f>
              <c:strCache>
                <c:ptCount val="3"/>
                <c:pt idx="0">
                  <c:v>Don't need it</c:v>
                </c:pt>
                <c:pt idx="1">
                  <c:v>Too hot</c:v>
                </c:pt>
                <c:pt idx="2">
                  <c:v>Only if I see mosquitos</c:v>
                </c:pt>
              </c:strCache>
            </c:strRef>
          </c:cat>
          <c:val>
            <c:numRef>
              <c:f>Sheet1!$B$2:$B$4</c:f>
              <c:numCache>
                <c:formatCode>General</c:formatCode>
                <c:ptCount val="3"/>
                <c:pt idx="0">
                  <c:v>82</c:v>
                </c:pt>
                <c:pt idx="1">
                  <c:v>15</c:v>
                </c:pt>
                <c:pt idx="2">
                  <c:v>3</c:v>
                </c:pt>
              </c:numCache>
            </c:numRef>
          </c:val>
        </c:ser>
        <c:firstSliceAng val="0"/>
      </c:pieChart>
    </c:plotArea>
    <c:plotVisOnly val="1"/>
    <c:dispBlanksAs val="zero"/>
  </c:chart>
  <c:txPr>
    <a:bodyPr/>
    <a:lstStyle/>
    <a:p>
      <a:pPr>
        <a:defRPr sz="1800"/>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stacked"/>
        <c:ser>
          <c:idx val="0"/>
          <c:order val="0"/>
          <c:tx>
            <c:strRef>
              <c:f>Sheet1!$B$1</c:f>
              <c:strCache>
                <c:ptCount val="1"/>
                <c:pt idx="0">
                  <c:v>Always</c:v>
                </c:pt>
              </c:strCache>
            </c:strRef>
          </c:tx>
          <c:spPr>
            <a:solidFill>
              <a:schemeClr val="accent3">
                <a:lumMod val="75000"/>
              </a:schemeClr>
            </a:solidFill>
          </c:spPr>
          <c:cat>
            <c:strRef>
              <c:f>Sheet1!$A$2:$A$4</c:f>
              <c:strCache>
                <c:ptCount val="3"/>
                <c:pt idx="0">
                  <c:v>Use mosquito repellant outside</c:v>
                </c:pt>
                <c:pt idx="1">
                  <c:v>Burning mosquito coil at night</c:v>
                </c:pt>
                <c:pt idx="2">
                  <c:v>Use mosquito net at night</c:v>
                </c:pt>
              </c:strCache>
            </c:strRef>
          </c:cat>
          <c:val>
            <c:numRef>
              <c:f>Sheet1!$B$2:$B$4</c:f>
              <c:numCache>
                <c:formatCode>General</c:formatCode>
                <c:ptCount val="3"/>
                <c:pt idx="0">
                  <c:v>18</c:v>
                </c:pt>
                <c:pt idx="1">
                  <c:v>42</c:v>
                </c:pt>
                <c:pt idx="2">
                  <c:v>80</c:v>
                </c:pt>
              </c:numCache>
            </c:numRef>
          </c:val>
        </c:ser>
        <c:ser>
          <c:idx val="1"/>
          <c:order val="1"/>
          <c:tx>
            <c:strRef>
              <c:f>Sheet1!$C$1</c:f>
              <c:strCache>
                <c:ptCount val="1"/>
                <c:pt idx="0">
                  <c:v>Sometimes</c:v>
                </c:pt>
              </c:strCache>
            </c:strRef>
          </c:tx>
          <c:spPr>
            <a:solidFill>
              <a:schemeClr val="accent1"/>
            </a:solidFill>
          </c:spPr>
          <c:cat>
            <c:strRef>
              <c:f>Sheet1!$A$2:$A$4</c:f>
              <c:strCache>
                <c:ptCount val="3"/>
                <c:pt idx="0">
                  <c:v>Use mosquito repellant outside</c:v>
                </c:pt>
                <c:pt idx="1">
                  <c:v>Burning mosquito coil at night</c:v>
                </c:pt>
                <c:pt idx="2">
                  <c:v>Use mosquito net at night</c:v>
                </c:pt>
              </c:strCache>
            </c:strRef>
          </c:cat>
          <c:val>
            <c:numRef>
              <c:f>Sheet1!$C$2:$C$4</c:f>
              <c:numCache>
                <c:formatCode>General</c:formatCode>
                <c:ptCount val="3"/>
                <c:pt idx="0">
                  <c:v>10</c:v>
                </c:pt>
                <c:pt idx="1">
                  <c:v>19</c:v>
                </c:pt>
                <c:pt idx="2">
                  <c:v>2</c:v>
                </c:pt>
              </c:numCache>
            </c:numRef>
          </c:val>
        </c:ser>
        <c:ser>
          <c:idx val="2"/>
          <c:order val="2"/>
          <c:tx>
            <c:strRef>
              <c:f>Sheet1!$D$1</c:f>
              <c:strCache>
                <c:ptCount val="1"/>
                <c:pt idx="0">
                  <c:v>Seldom / Never</c:v>
                </c:pt>
              </c:strCache>
            </c:strRef>
          </c:tx>
          <c:spPr>
            <a:solidFill>
              <a:srgbClr val="C00000"/>
            </a:solidFill>
          </c:spPr>
          <c:cat>
            <c:strRef>
              <c:f>Sheet1!$A$2:$A$4</c:f>
              <c:strCache>
                <c:ptCount val="3"/>
                <c:pt idx="0">
                  <c:v>Use mosquito repellant outside</c:v>
                </c:pt>
                <c:pt idx="1">
                  <c:v>Burning mosquito coil at night</c:v>
                </c:pt>
                <c:pt idx="2">
                  <c:v>Use mosquito net at night</c:v>
                </c:pt>
              </c:strCache>
            </c:strRef>
          </c:cat>
          <c:val>
            <c:numRef>
              <c:f>Sheet1!$D$2:$D$4</c:f>
              <c:numCache>
                <c:formatCode>General</c:formatCode>
                <c:ptCount val="3"/>
                <c:pt idx="0">
                  <c:v>72</c:v>
                </c:pt>
                <c:pt idx="1">
                  <c:v>39</c:v>
                </c:pt>
                <c:pt idx="2">
                  <c:v>18</c:v>
                </c:pt>
              </c:numCache>
            </c:numRef>
          </c:val>
        </c:ser>
        <c:overlap val="100"/>
        <c:axId val="146359424"/>
        <c:axId val="146360960"/>
      </c:barChart>
      <c:catAx>
        <c:axId val="146359424"/>
        <c:scaling>
          <c:orientation val="minMax"/>
        </c:scaling>
        <c:axPos val="l"/>
        <c:majorTickMark val="none"/>
        <c:tickLblPos val="nextTo"/>
        <c:txPr>
          <a:bodyPr/>
          <a:lstStyle/>
          <a:p>
            <a:pPr>
              <a:defRPr sz="1200" baseline="0"/>
            </a:pPr>
            <a:endParaRPr lang="en-US"/>
          </a:p>
        </c:txPr>
        <c:crossAx val="146360960"/>
        <c:crosses val="autoZero"/>
        <c:auto val="1"/>
        <c:lblAlgn val="ctr"/>
        <c:lblOffset val="100"/>
      </c:catAx>
      <c:valAx>
        <c:axId val="146360960"/>
        <c:scaling>
          <c:orientation val="minMax"/>
          <c:max val="100"/>
          <c:min val="0"/>
        </c:scaling>
        <c:axPos val="b"/>
        <c:majorGridlines/>
        <c:numFmt formatCode="General" sourceLinked="0"/>
        <c:majorTickMark val="none"/>
        <c:tickLblPos val="nextTo"/>
        <c:txPr>
          <a:bodyPr/>
          <a:lstStyle/>
          <a:p>
            <a:pPr>
              <a:defRPr sz="1400"/>
            </a:pPr>
            <a:endParaRPr lang="en-US"/>
          </a:p>
        </c:txPr>
        <c:crossAx val="146359424"/>
        <c:crosses val="autoZero"/>
        <c:crossBetween val="between"/>
        <c:majorUnit val="20"/>
      </c:valAx>
    </c:plotArea>
    <c:legend>
      <c:legendPos val="b"/>
    </c:legend>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47"/>
          <c:y val="0.20782704793479764"/>
          <c:w val="0.48643732033496501"/>
          <c:h val="0.64357129675196867"/>
        </c:manualLayout>
      </c:layout>
      <c:pieChart>
        <c:varyColors val="1"/>
        <c:ser>
          <c:idx val="0"/>
          <c:order val="0"/>
          <c:tx>
            <c:strRef>
              <c:f>Sheet1!$B$1</c:f>
              <c:strCache>
                <c:ptCount val="1"/>
                <c:pt idx="0">
                  <c:v>All of it</c:v>
                </c:pt>
              </c:strCache>
            </c:strRef>
          </c:tx>
          <c:dPt>
            <c:idx val="0"/>
            <c:spPr>
              <a:solidFill>
                <a:srgbClr val="C00000"/>
              </a:solidFill>
            </c:spPr>
          </c:dPt>
          <c:dPt>
            <c:idx val="1"/>
            <c:spPr>
              <a:solidFill>
                <a:srgbClr val="4F81BD"/>
              </a:solidFill>
            </c:spPr>
          </c:dPt>
          <c:dLbls>
            <c:dLbl>
              <c:idx val="0"/>
              <c:layout>
                <c:manualLayout>
                  <c:x val="3.0674379988215952E-2"/>
                  <c:y val="7.4561403508771981E-2"/>
                </c:manualLayout>
              </c:layout>
              <c:dLblPos val="bestFit"/>
              <c:showCatName val="1"/>
              <c:showPercent val="1"/>
            </c:dLbl>
            <c:dLbl>
              <c:idx val="1"/>
              <c:layout>
                <c:manualLayout>
                  <c:x val="-8.4841448390380422E-2"/>
                  <c:y val="-7.0447230280425474E-2"/>
                </c:manualLayout>
              </c:layout>
              <c:showCatName val="1"/>
              <c:showPercent val="1"/>
            </c:dLbl>
            <c:dLbl>
              <c:idx val="2"/>
              <c:layout>
                <c:manualLayout>
                  <c:x val="-9.5796507579410245E-2"/>
                  <c:y val="5.6928443155131923E-2"/>
                </c:manualLayout>
              </c:layout>
              <c:tx>
                <c:rich>
                  <a:bodyPr/>
                  <a:lstStyle/>
                  <a:p>
                    <a:r>
                      <a:rPr lang="en-US" dirty="0" smtClean="0"/>
                      <a:t>Only </a:t>
                    </a:r>
                    <a:r>
                      <a:rPr lang="en-US" dirty="0"/>
                      <a:t>if I see </a:t>
                    </a:r>
                    <a:r>
                      <a:rPr lang="en-US" dirty="0" smtClean="0"/>
                      <a:t>mosquitoes</a:t>
                    </a:r>
                    <a:r>
                      <a:rPr lang="en-US" dirty="0"/>
                      <a:t>
11%</a:t>
                    </a:r>
                  </a:p>
                </c:rich>
              </c:tx>
              <c:dLblPos val="bestFit"/>
              <c:showCatName val="1"/>
              <c:showPercent val="1"/>
            </c:dLbl>
            <c:txPr>
              <a:bodyPr/>
              <a:lstStyle/>
              <a:p>
                <a:pPr>
                  <a:defRPr sz="1200" b="1"/>
                </a:pPr>
                <a:endParaRPr lang="en-US"/>
              </a:p>
            </c:txPr>
            <c:dLblPos val="inEnd"/>
            <c:showCatName val="1"/>
            <c:showPercent val="1"/>
          </c:dLbls>
          <c:cat>
            <c:strRef>
              <c:f>Sheet1!$A$2:$A$4</c:f>
              <c:strCache>
                <c:ptCount val="3"/>
                <c:pt idx="0">
                  <c:v>Don't need it</c:v>
                </c:pt>
                <c:pt idx="1">
                  <c:v>Too hot</c:v>
                </c:pt>
                <c:pt idx="2">
                  <c:v>Only if I see mosquitos</c:v>
                </c:pt>
              </c:strCache>
            </c:strRef>
          </c:cat>
          <c:val>
            <c:numRef>
              <c:f>Sheet1!$B$2:$B$4</c:f>
              <c:numCache>
                <c:formatCode>General</c:formatCode>
                <c:ptCount val="3"/>
                <c:pt idx="0">
                  <c:v>28</c:v>
                </c:pt>
                <c:pt idx="1">
                  <c:v>61</c:v>
                </c:pt>
                <c:pt idx="2">
                  <c:v>11</c:v>
                </c:pt>
              </c:numCache>
            </c:numRef>
          </c:val>
        </c:ser>
        <c:firstSliceAng val="0"/>
      </c:pieChart>
    </c:plotArea>
    <c:plotVisOnly val="1"/>
    <c:dispBlanksAs val="zero"/>
  </c:chart>
  <c:txPr>
    <a:bodyPr/>
    <a:lstStyle/>
    <a:p>
      <a:pPr>
        <a:defRPr sz="1800"/>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484"/>
          <c:h val="0.64357129675196867"/>
        </c:manualLayout>
      </c:layout>
      <c:pieChart>
        <c:varyColors val="1"/>
        <c:ser>
          <c:idx val="0"/>
          <c:order val="0"/>
          <c:tx>
            <c:strRef>
              <c:f>Sheet1!$B$1</c:f>
              <c:strCache>
                <c:ptCount val="1"/>
                <c:pt idx="0">
                  <c:v>All of it</c:v>
                </c:pt>
              </c:strCache>
            </c:strRef>
          </c:tx>
          <c:dPt>
            <c:idx val="0"/>
            <c:spPr>
              <a:solidFill>
                <a:srgbClr val="C00000"/>
              </a:solidFill>
            </c:spPr>
          </c:dPt>
          <c:dPt>
            <c:idx val="1"/>
            <c:spPr>
              <a:solidFill>
                <a:srgbClr val="4F81BD"/>
              </a:solidFill>
            </c:spPr>
          </c:dPt>
          <c:dLbls>
            <c:dLbl>
              <c:idx val="0"/>
              <c:layout>
                <c:manualLayout>
                  <c:x val="4.0878427430613914E-2"/>
                  <c:y val="0"/>
                </c:manualLayout>
              </c:layout>
              <c:dLblPos val="bestFit"/>
              <c:showCatName val="1"/>
              <c:showPercent val="1"/>
            </c:dLbl>
            <c:dLbl>
              <c:idx val="1"/>
              <c:layout>
                <c:manualLayout>
                  <c:x val="-6.6101558733729715E-3"/>
                  <c:y val="-4.3859649122807015E-3"/>
                </c:manualLayout>
              </c:layout>
              <c:showCatName val="1"/>
              <c:showPercent val="1"/>
            </c:dLbl>
            <c:dLbl>
              <c:idx val="2"/>
              <c:layout>
                <c:manualLayout>
                  <c:x val="1.7831431785312605E-2"/>
                  <c:y val="0.13148984666390384"/>
                </c:manualLayout>
              </c:layout>
              <c:dLblPos val="bestFit"/>
              <c:showCatName val="1"/>
              <c:showPercent val="1"/>
            </c:dLbl>
            <c:txPr>
              <a:bodyPr/>
              <a:lstStyle/>
              <a:p>
                <a:pPr>
                  <a:defRPr sz="1200" b="1"/>
                </a:pPr>
                <a:endParaRPr lang="en-US"/>
              </a:p>
            </c:txPr>
            <c:dLblPos val="inEnd"/>
            <c:showCatName val="1"/>
            <c:showPercent val="1"/>
          </c:dLbls>
          <c:cat>
            <c:strRef>
              <c:f>Sheet1!$A$2:$A$4</c:f>
              <c:strCache>
                <c:ptCount val="3"/>
                <c:pt idx="0">
                  <c:v>Poor protection</c:v>
                </c:pt>
                <c:pt idx="1">
                  <c:v>Some protection</c:v>
                </c:pt>
                <c:pt idx="2">
                  <c:v>Good protection net or screen</c:v>
                </c:pt>
              </c:strCache>
            </c:strRef>
          </c:cat>
          <c:val>
            <c:numRef>
              <c:f>Sheet1!$B$2:$B$4</c:f>
              <c:numCache>
                <c:formatCode>General</c:formatCode>
                <c:ptCount val="3"/>
                <c:pt idx="0">
                  <c:v>27</c:v>
                </c:pt>
                <c:pt idx="1">
                  <c:v>13</c:v>
                </c:pt>
                <c:pt idx="2">
                  <c:v>60</c:v>
                </c:pt>
              </c:numCache>
            </c:numRef>
          </c:val>
        </c:ser>
        <c:firstSliceAng val="0"/>
      </c:pieChart>
    </c:plotArea>
    <c:plotVisOnly val="1"/>
    <c:dispBlanksAs val="zero"/>
  </c:chart>
  <c:txPr>
    <a:bodyPr/>
    <a:lstStyle/>
    <a:p>
      <a:pPr>
        <a:defRPr sz="1800"/>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495"/>
          <c:h val="0.64357129675196867"/>
        </c:manualLayout>
      </c:layout>
      <c:pieChart>
        <c:varyColors val="1"/>
        <c:ser>
          <c:idx val="0"/>
          <c:order val="0"/>
          <c:tx>
            <c:strRef>
              <c:f>Sheet1!$B$1</c:f>
              <c:strCache>
                <c:ptCount val="1"/>
                <c:pt idx="0">
                  <c:v>All of it</c:v>
                </c:pt>
              </c:strCache>
            </c:strRef>
          </c:tx>
          <c:dPt>
            <c:idx val="0"/>
            <c:spPr>
              <a:solidFill>
                <a:srgbClr val="C00000"/>
              </a:solidFill>
            </c:spPr>
          </c:dPt>
          <c:dPt>
            <c:idx val="1"/>
            <c:spPr>
              <a:solidFill>
                <a:srgbClr val="4F81BD"/>
              </a:solidFill>
            </c:spPr>
          </c:dPt>
          <c:dLbls>
            <c:dLbl>
              <c:idx val="0"/>
              <c:layout>
                <c:manualLayout>
                  <c:x val="4.0878427430613914E-2"/>
                  <c:y val="0"/>
                </c:manualLayout>
              </c:layout>
              <c:dLblPos val="bestFit"/>
              <c:showCatName val="1"/>
              <c:showPercent val="1"/>
            </c:dLbl>
            <c:dLbl>
              <c:idx val="1"/>
              <c:layout>
                <c:manualLayout>
                  <c:x val="2.740344956880409E-2"/>
                  <c:y val="0.20175438596491241"/>
                </c:manualLayout>
              </c:layout>
              <c:showCatName val="1"/>
              <c:showPercent val="1"/>
            </c:dLbl>
            <c:dLbl>
              <c:idx val="2"/>
              <c:layout>
                <c:manualLayout>
                  <c:x val="-7.5388076490438813E-2"/>
                  <c:y val="-0.16675611272275184"/>
                </c:manualLayout>
              </c:layout>
              <c:dLblPos val="bestFit"/>
              <c:showCatName val="1"/>
              <c:showPercent val="1"/>
            </c:dLbl>
            <c:txPr>
              <a:bodyPr/>
              <a:lstStyle/>
              <a:p>
                <a:pPr>
                  <a:defRPr sz="1200" b="1"/>
                </a:pPr>
                <a:endParaRPr lang="en-US"/>
              </a:p>
            </c:txPr>
            <c:dLblPos val="inEnd"/>
            <c:showCatName val="1"/>
            <c:showPercent val="1"/>
          </c:dLbls>
          <c:cat>
            <c:strRef>
              <c:f>Sheet1!$A$2:$A$4</c:f>
              <c:strCache>
                <c:ptCount val="3"/>
                <c:pt idx="0">
                  <c:v>Poor protection</c:v>
                </c:pt>
                <c:pt idx="1">
                  <c:v>Some protection</c:v>
                </c:pt>
                <c:pt idx="2">
                  <c:v>Good protection net or screen</c:v>
                </c:pt>
              </c:strCache>
            </c:strRef>
          </c:cat>
          <c:val>
            <c:numRef>
              <c:f>Sheet1!$B$2:$B$4</c:f>
              <c:numCache>
                <c:formatCode>General</c:formatCode>
                <c:ptCount val="3"/>
                <c:pt idx="0">
                  <c:v>18</c:v>
                </c:pt>
                <c:pt idx="1">
                  <c:v>2</c:v>
                </c:pt>
                <c:pt idx="2">
                  <c:v>80</c:v>
                </c:pt>
              </c:numCache>
            </c:numRef>
          </c:val>
        </c:ser>
        <c:firstSliceAng val="0"/>
      </c:pieChart>
    </c:plotArea>
    <c:plotVisOnly val="1"/>
    <c:dispBlanksAs val="zero"/>
  </c:chart>
  <c:txPr>
    <a:bodyPr/>
    <a:lstStyle/>
    <a:p>
      <a:pPr>
        <a:defRPr sz="1800"/>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44"/>
          <c:y val="0.20782704793479764"/>
          <c:w val="0.48643732033496495"/>
          <c:h val="0.64357129675196867"/>
        </c:manualLayout>
      </c:layout>
      <c:pieChart>
        <c:varyColors val="1"/>
        <c:ser>
          <c:idx val="0"/>
          <c:order val="0"/>
          <c:tx>
            <c:strRef>
              <c:f>Sheet1!$B$1</c:f>
              <c:strCache>
                <c:ptCount val="1"/>
                <c:pt idx="0">
                  <c:v>All of it</c:v>
                </c:pt>
              </c:strCache>
            </c:strRef>
          </c:tx>
          <c:dPt>
            <c:idx val="0"/>
            <c:spPr>
              <a:solidFill>
                <a:srgbClr val="9BBB59"/>
              </a:solidFill>
            </c:spPr>
          </c:dPt>
          <c:dPt>
            <c:idx val="1"/>
            <c:spPr>
              <a:solidFill>
                <a:srgbClr val="C00000"/>
              </a:solidFill>
            </c:spPr>
          </c:dPt>
          <c:dLbls>
            <c:dLbl>
              <c:idx val="0"/>
              <c:layout>
                <c:manualLayout>
                  <c:x val="0.1327151963147464"/>
                  <c:y val="-7.4561403508771981E-2"/>
                </c:manualLayout>
              </c:layout>
              <c:dLblPos val="bestFit"/>
              <c:showCatName val="1"/>
              <c:showPercent val="1"/>
            </c:dLbl>
            <c:dLbl>
              <c:idx val="1"/>
              <c:delete val="1"/>
            </c:dLbl>
            <c:dLbl>
              <c:idx val="2"/>
              <c:layout>
                <c:manualLayout>
                  <c:x val="0.40420376024425753"/>
                  <c:y val="-6.974409448818901E-2"/>
                </c:manualLayout>
              </c:layout>
              <c:dLblPos val="bestFit"/>
              <c:showCatName val="1"/>
              <c:showPercent val="1"/>
            </c:dLbl>
            <c:txPr>
              <a:bodyPr/>
              <a:lstStyle/>
              <a:p>
                <a:pPr>
                  <a:defRPr sz="1600" b="1"/>
                </a:pPr>
                <a:endParaRPr lang="en-US"/>
              </a:p>
            </c:txPr>
            <c:dLblPos val="inEnd"/>
            <c:showCatName val="1"/>
            <c:showPercent val="1"/>
          </c:dLbls>
          <c:cat>
            <c:strRef>
              <c:f>Sheet1!$A$2:$A$3</c:f>
              <c:strCache>
                <c:ptCount val="2"/>
                <c:pt idx="0">
                  <c:v>Yes</c:v>
                </c:pt>
                <c:pt idx="1">
                  <c:v>No</c:v>
                </c:pt>
              </c:strCache>
            </c:strRef>
          </c:cat>
          <c:val>
            <c:numRef>
              <c:f>Sheet1!$B$2:$B$3</c:f>
              <c:numCache>
                <c:formatCode>General</c:formatCode>
                <c:ptCount val="2"/>
                <c:pt idx="0">
                  <c:v>88</c:v>
                </c:pt>
                <c:pt idx="1">
                  <c:v>12</c:v>
                </c:pt>
              </c:numCache>
            </c:numRef>
          </c:val>
        </c:ser>
        <c:firstSliceAng val="0"/>
      </c:pieChart>
    </c:plotArea>
    <c:plotVisOnly val="1"/>
    <c:dispBlanksAs val="zero"/>
  </c:chart>
  <c:txPr>
    <a:bodyPr/>
    <a:lstStyle/>
    <a:p>
      <a:pPr>
        <a:defRPr sz="1800"/>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52"/>
          <c:y val="0.20782704793479764"/>
          <c:w val="0.48643732033496506"/>
          <c:h val="0.64357129675196867"/>
        </c:manualLayout>
      </c:layout>
      <c:pieChart>
        <c:varyColors val="1"/>
        <c:ser>
          <c:idx val="0"/>
          <c:order val="0"/>
          <c:tx>
            <c:strRef>
              <c:f>Sheet1!$B$1</c:f>
              <c:strCache>
                <c:ptCount val="1"/>
                <c:pt idx="0">
                  <c:v>All of it</c:v>
                </c:pt>
              </c:strCache>
            </c:strRef>
          </c:tx>
          <c:dPt>
            <c:idx val="0"/>
            <c:spPr>
              <a:solidFill>
                <a:srgbClr val="9BBB59"/>
              </a:solidFill>
            </c:spPr>
          </c:dPt>
          <c:dPt>
            <c:idx val="1"/>
            <c:spPr>
              <a:solidFill>
                <a:srgbClr val="C00000"/>
              </a:solidFill>
            </c:spPr>
          </c:dPt>
          <c:dLbls>
            <c:dLbl>
              <c:idx val="0"/>
              <c:layout>
                <c:manualLayout>
                  <c:x val="0.2313546520970593"/>
                  <c:y val="-7.4561403508771981E-2"/>
                </c:manualLayout>
              </c:layout>
              <c:dLblPos val="bestFit"/>
              <c:showCatName val="1"/>
              <c:showPercent val="1"/>
            </c:dLbl>
            <c:dLbl>
              <c:idx val="1"/>
              <c:delete val="1"/>
            </c:dLbl>
            <c:dLbl>
              <c:idx val="2"/>
              <c:layout>
                <c:manualLayout>
                  <c:x val="0.40420376024425775"/>
                  <c:y val="-6.974409448818901E-2"/>
                </c:manualLayout>
              </c:layout>
              <c:dLblPos val="bestFit"/>
              <c:showCatName val="1"/>
              <c:showPercent val="1"/>
            </c:dLbl>
            <c:txPr>
              <a:bodyPr/>
              <a:lstStyle/>
              <a:p>
                <a:pPr>
                  <a:defRPr sz="1600" b="1"/>
                </a:pPr>
                <a:endParaRPr lang="en-US"/>
              </a:p>
            </c:txPr>
            <c:dLblPos val="inEnd"/>
            <c:showCatName val="1"/>
            <c:showPercent val="1"/>
          </c:dLbls>
          <c:cat>
            <c:strRef>
              <c:f>Sheet1!$A$2:$A$3</c:f>
              <c:strCache>
                <c:ptCount val="2"/>
                <c:pt idx="0">
                  <c:v>Yes</c:v>
                </c:pt>
                <c:pt idx="1">
                  <c:v>No</c:v>
                </c:pt>
              </c:strCache>
            </c:strRef>
          </c:cat>
          <c:val>
            <c:numRef>
              <c:f>Sheet1!$B$2:$B$3</c:f>
              <c:numCache>
                <c:formatCode>General</c:formatCode>
                <c:ptCount val="2"/>
                <c:pt idx="0">
                  <c:v>96</c:v>
                </c:pt>
                <c:pt idx="1">
                  <c:v>4</c:v>
                </c:pt>
              </c:numCache>
            </c:numRef>
          </c:val>
        </c:ser>
        <c:firstSliceAng val="0"/>
      </c:pieChart>
    </c:plotArea>
    <c:plotVisOnly val="1"/>
    <c:dispBlanksAs val="zero"/>
  </c:chart>
  <c:txPr>
    <a:bodyPr/>
    <a:lstStyle/>
    <a:p>
      <a:pPr>
        <a:defRPr sz="1800"/>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en-US"/>
  <c:style val="3"/>
  <c:chart>
    <c:autoTitleDeleted val="1"/>
    <c:plotArea>
      <c:layout/>
      <c:barChart>
        <c:barDir val="bar"/>
        <c:grouping val="clustered"/>
        <c:ser>
          <c:idx val="0"/>
          <c:order val="0"/>
          <c:tx>
            <c:strRef>
              <c:f>Sheet1!$B$1</c:f>
              <c:strCache>
                <c:ptCount val="1"/>
                <c:pt idx="0">
                  <c:v>Thai</c:v>
                </c:pt>
              </c:strCache>
            </c:strRef>
          </c:tx>
          <c:dLbls>
            <c:txPr>
              <a:bodyPr/>
              <a:lstStyle/>
              <a:p>
                <a:pPr>
                  <a:defRPr sz="1200"/>
                </a:pPr>
                <a:endParaRPr lang="en-US"/>
              </a:p>
            </c:txPr>
            <c:showVal val="1"/>
          </c:dLbls>
          <c:cat>
            <c:strRef>
              <c:f>Sheet1!$A$2:$A$8</c:f>
              <c:strCache>
                <c:ptCount val="7"/>
                <c:pt idx="0">
                  <c:v>Would rely on myself</c:v>
                </c:pt>
                <c:pt idx="1">
                  <c:v>Traditional healer</c:v>
                </c:pt>
                <c:pt idx="2">
                  <c:v>Coworkers</c:v>
                </c:pt>
                <c:pt idx="3">
                  <c:v>Health worker</c:v>
                </c:pt>
                <c:pt idx="4">
                  <c:v>Employer or boss</c:v>
                </c:pt>
                <c:pt idx="5">
                  <c:v>My family or friends</c:v>
                </c:pt>
                <c:pt idx="6">
                  <c:v>Doctor </c:v>
                </c:pt>
              </c:strCache>
            </c:strRef>
          </c:cat>
          <c:val>
            <c:numRef>
              <c:f>Sheet1!$B$2:$B$8</c:f>
              <c:numCache>
                <c:formatCode>General</c:formatCode>
                <c:ptCount val="7"/>
                <c:pt idx="0">
                  <c:v>2</c:v>
                </c:pt>
                <c:pt idx="1">
                  <c:v>0</c:v>
                </c:pt>
                <c:pt idx="2">
                  <c:v>1</c:v>
                </c:pt>
                <c:pt idx="3">
                  <c:v>7</c:v>
                </c:pt>
                <c:pt idx="4">
                  <c:v>0</c:v>
                </c:pt>
                <c:pt idx="5">
                  <c:v>12</c:v>
                </c:pt>
                <c:pt idx="6">
                  <c:v>97</c:v>
                </c:pt>
              </c:numCache>
            </c:numRef>
          </c:val>
        </c:ser>
        <c:ser>
          <c:idx val="1"/>
          <c:order val="1"/>
          <c:tx>
            <c:strRef>
              <c:f>Sheet1!$C$1</c:f>
              <c:strCache>
                <c:ptCount val="1"/>
                <c:pt idx="0">
                  <c:v>Migrants</c:v>
                </c:pt>
              </c:strCache>
            </c:strRef>
          </c:tx>
          <c:spPr>
            <a:solidFill>
              <a:schemeClr val="accent2"/>
            </a:solidFill>
          </c:spPr>
          <c:dLbls>
            <c:txPr>
              <a:bodyPr/>
              <a:lstStyle/>
              <a:p>
                <a:pPr>
                  <a:defRPr sz="1200"/>
                </a:pPr>
                <a:endParaRPr lang="en-US"/>
              </a:p>
            </c:txPr>
            <c:showVal val="1"/>
          </c:dLbls>
          <c:cat>
            <c:strRef>
              <c:f>Sheet1!$A$2:$A$8</c:f>
              <c:strCache>
                <c:ptCount val="7"/>
                <c:pt idx="0">
                  <c:v>Would rely on myself</c:v>
                </c:pt>
                <c:pt idx="1">
                  <c:v>Traditional healer</c:v>
                </c:pt>
                <c:pt idx="2">
                  <c:v>Coworkers</c:v>
                </c:pt>
                <c:pt idx="3">
                  <c:v>Health worker</c:v>
                </c:pt>
                <c:pt idx="4">
                  <c:v>Employer or boss</c:v>
                </c:pt>
                <c:pt idx="5">
                  <c:v>My family or friends</c:v>
                </c:pt>
                <c:pt idx="6">
                  <c:v>Doctor </c:v>
                </c:pt>
              </c:strCache>
            </c:strRef>
          </c:cat>
          <c:val>
            <c:numRef>
              <c:f>Sheet1!$C$2:$C$8</c:f>
              <c:numCache>
                <c:formatCode>General</c:formatCode>
                <c:ptCount val="7"/>
                <c:pt idx="0">
                  <c:v>1</c:v>
                </c:pt>
                <c:pt idx="1">
                  <c:v>2</c:v>
                </c:pt>
                <c:pt idx="2">
                  <c:v>2</c:v>
                </c:pt>
                <c:pt idx="3">
                  <c:v>4</c:v>
                </c:pt>
                <c:pt idx="4">
                  <c:v>17</c:v>
                </c:pt>
                <c:pt idx="5">
                  <c:v>30</c:v>
                </c:pt>
                <c:pt idx="6">
                  <c:v>90</c:v>
                </c:pt>
              </c:numCache>
            </c:numRef>
          </c:val>
        </c:ser>
        <c:axId val="147026688"/>
        <c:axId val="147028224"/>
      </c:barChart>
      <c:catAx>
        <c:axId val="147026688"/>
        <c:scaling>
          <c:orientation val="minMax"/>
        </c:scaling>
        <c:axPos val="l"/>
        <c:majorTickMark val="none"/>
        <c:tickLblPos val="nextTo"/>
        <c:txPr>
          <a:bodyPr/>
          <a:lstStyle/>
          <a:p>
            <a:pPr>
              <a:defRPr sz="1200" baseline="0"/>
            </a:pPr>
            <a:endParaRPr lang="en-US"/>
          </a:p>
        </c:txPr>
        <c:crossAx val="147028224"/>
        <c:crosses val="autoZero"/>
        <c:auto val="1"/>
        <c:lblAlgn val="ctr"/>
        <c:lblOffset val="100"/>
      </c:catAx>
      <c:valAx>
        <c:axId val="147028224"/>
        <c:scaling>
          <c:orientation val="minMax"/>
          <c:max val="100"/>
          <c:min val="0"/>
        </c:scaling>
        <c:axPos val="b"/>
        <c:majorGridlines/>
        <c:numFmt formatCode="General" sourceLinked="1"/>
        <c:majorTickMark val="none"/>
        <c:tickLblPos val="nextTo"/>
        <c:txPr>
          <a:bodyPr/>
          <a:lstStyle/>
          <a:p>
            <a:pPr>
              <a:defRPr sz="1400"/>
            </a:pPr>
            <a:endParaRPr lang="en-US"/>
          </a:p>
        </c:txPr>
        <c:crossAx val="147026688"/>
        <c:crosses val="autoZero"/>
        <c:crossBetween val="between"/>
        <c:majorUnit val="20"/>
      </c:valAx>
      <c:spPr>
        <a:ln>
          <a:solidFill>
            <a:schemeClr val="tx1">
              <a:lumMod val="65000"/>
              <a:lumOff val="35000"/>
            </a:schemeClr>
          </a:solidFill>
        </a:ln>
      </c:spPr>
    </c:plotArea>
    <c:legend>
      <c:legendPos val="r"/>
    </c:legend>
    <c:plotVisOnly val="1"/>
    <c:dispBlanksAs val="gap"/>
  </c:chart>
  <c:txPr>
    <a:bodyPr/>
    <a:lstStyle/>
    <a:p>
      <a:pPr>
        <a:defRPr sz="18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clustered"/>
        <c:ser>
          <c:idx val="0"/>
          <c:order val="0"/>
          <c:tx>
            <c:strRef>
              <c:f>Sheet1!$B$1</c:f>
              <c:strCache>
                <c:ptCount val="1"/>
                <c:pt idx="0">
                  <c:v>Thai</c:v>
                </c:pt>
              </c:strCache>
            </c:strRef>
          </c:tx>
          <c:cat>
            <c:strRef>
              <c:f>Sheet1!$A$2:$A$7</c:f>
              <c:strCache>
                <c:ptCount val="6"/>
                <c:pt idx="0">
                  <c:v>Just leave it</c:v>
                </c:pt>
                <c:pt idx="1">
                  <c:v>Hold a ceremony</c:v>
                </c:pt>
                <c:pt idx="2">
                  <c:v>Visit traditional healer</c:v>
                </c:pt>
                <c:pt idx="3">
                  <c:v>Consult with family</c:v>
                </c:pt>
                <c:pt idx="4">
                  <c:v>Buy medicine</c:v>
                </c:pt>
                <c:pt idx="5">
                  <c:v>Go to hospital or clinic</c:v>
                </c:pt>
              </c:strCache>
            </c:strRef>
          </c:cat>
          <c:val>
            <c:numRef>
              <c:f>Sheet1!$B$2:$B$7</c:f>
              <c:numCache>
                <c:formatCode>General</c:formatCode>
                <c:ptCount val="6"/>
                <c:pt idx="0">
                  <c:v>2</c:v>
                </c:pt>
                <c:pt idx="1">
                  <c:v>0</c:v>
                </c:pt>
                <c:pt idx="2">
                  <c:v>0</c:v>
                </c:pt>
                <c:pt idx="3">
                  <c:v>4</c:v>
                </c:pt>
                <c:pt idx="4">
                  <c:v>10</c:v>
                </c:pt>
                <c:pt idx="5">
                  <c:v>98</c:v>
                </c:pt>
              </c:numCache>
            </c:numRef>
          </c:val>
        </c:ser>
        <c:ser>
          <c:idx val="1"/>
          <c:order val="1"/>
          <c:tx>
            <c:strRef>
              <c:f>Sheet1!$C$1</c:f>
              <c:strCache>
                <c:ptCount val="1"/>
                <c:pt idx="0">
                  <c:v>Migrants</c:v>
                </c:pt>
              </c:strCache>
            </c:strRef>
          </c:tx>
          <c:spPr>
            <a:solidFill>
              <a:schemeClr val="accent2"/>
            </a:solidFill>
          </c:spPr>
          <c:cat>
            <c:strRef>
              <c:f>Sheet1!$A$2:$A$7</c:f>
              <c:strCache>
                <c:ptCount val="6"/>
                <c:pt idx="0">
                  <c:v>Just leave it</c:v>
                </c:pt>
                <c:pt idx="1">
                  <c:v>Hold a ceremony</c:v>
                </c:pt>
                <c:pt idx="2">
                  <c:v>Visit traditional healer</c:v>
                </c:pt>
                <c:pt idx="3">
                  <c:v>Consult with family</c:v>
                </c:pt>
                <c:pt idx="4">
                  <c:v>Buy medicine</c:v>
                </c:pt>
                <c:pt idx="5">
                  <c:v>Go to hospital or clinic</c:v>
                </c:pt>
              </c:strCache>
            </c:strRef>
          </c:cat>
          <c:val>
            <c:numRef>
              <c:f>Sheet1!$C$2:$C$7</c:f>
              <c:numCache>
                <c:formatCode>General</c:formatCode>
                <c:ptCount val="6"/>
                <c:pt idx="0">
                  <c:v>0</c:v>
                </c:pt>
                <c:pt idx="1">
                  <c:v>0</c:v>
                </c:pt>
                <c:pt idx="2">
                  <c:v>1</c:v>
                </c:pt>
                <c:pt idx="3">
                  <c:v>13</c:v>
                </c:pt>
                <c:pt idx="4">
                  <c:v>21</c:v>
                </c:pt>
                <c:pt idx="5">
                  <c:v>97</c:v>
                </c:pt>
              </c:numCache>
            </c:numRef>
          </c:val>
        </c:ser>
        <c:axId val="147187968"/>
        <c:axId val="147189760"/>
      </c:barChart>
      <c:catAx>
        <c:axId val="147187968"/>
        <c:scaling>
          <c:orientation val="minMax"/>
        </c:scaling>
        <c:axPos val="l"/>
        <c:majorTickMark val="none"/>
        <c:tickLblPos val="nextTo"/>
        <c:txPr>
          <a:bodyPr/>
          <a:lstStyle/>
          <a:p>
            <a:pPr>
              <a:defRPr sz="1200" baseline="0"/>
            </a:pPr>
            <a:endParaRPr lang="en-US"/>
          </a:p>
        </c:txPr>
        <c:crossAx val="147189760"/>
        <c:crosses val="autoZero"/>
        <c:auto val="1"/>
        <c:lblAlgn val="ctr"/>
        <c:lblOffset val="100"/>
      </c:catAx>
      <c:valAx>
        <c:axId val="147189760"/>
        <c:scaling>
          <c:orientation val="minMax"/>
          <c:max val="100"/>
          <c:min val="0"/>
        </c:scaling>
        <c:axPos val="b"/>
        <c:majorGridlines/>
        <c:numFmt formatCode="General" sourceLinked="1"/>
        <c:majorTickMark val="none"/>
        <c:tickLblPos val="nextTo"/>
        <c:txPr>
          <a:bodyPr/>
          <a:lstStyle/>
          <a:p>
            <a:pPr>
              <a:defRPr sz="1400"/>
            </a:pPr>
            <a:endParaRPr lang="en-US"/>
          </a:p>
        </c:txPr>
        <c:crossAx val="147187968"/>
        <c:crosses val="autoZero"/>
        <c:crossBetween val="between"/>
        <c:majorUnit val="20"/>
      </c:valAx>
      <c:spPr>
        <a:ln>
          <a:solidFill>
            <a:schemeClr val="tx1">
              <a:lumMod val="65000"/>
              <a:lumOff val="35000"/>
            </a:schemeClr>
          </a:solidFill>
        </a:ln>
      </c:spPr>
    </c:plotArea>
    <c:legend>
      <c:legendPos val="b"/>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506"/>
          <c:h val="0.64357129675196867"/>
        </c:manualLayout>
      </c:layout>
      <c:pieChart>
        <c:varyColors val="1"/>
        <c:ser>
          <c:idx val="0"/>
          <c:order val="0"/>
          <c:tx>
            <c:strRef>
              <c:f>Sheet1!$B$1</c:f>
              <c:strCache>
                <c:ptCount val="1"/>
                <c:pt idx="0">
                  <c:v>All of it</c:v>
                </c:pt>
              </c:strCache>
            </c:strRef>
          </c:tx>
          <c:dPt>
            <c:idx val="0"/>
            <c:spPr>
              <a:solidFill>
                <a:srgbClr val="9BBB59"/>
              </a:solidFill>
            </c:spPr>
          </c:dPt>
          <c:dPt>
            <c:idx val="1"/>
            <c:spPr>
              <a:solidFill>
                <a:srgbClr val="4F81BD"/>
              </a:solidFill>
            </c:spPr>
          </c:dPt>
          <c:dLbls>
            <c:dLbl>
              <c:idx val="0"/>
              <c:layout>
                <c:manualLayout>
                  <c:x val="-8.1570517970967926E-2"/>
                  <c:y val="0.26315789473684231"/>
                </c:manualLayout>
              </c:layout>
              <c:dLblPos val="bestFit"/>
              <c:showCatName val="1"/>
              <c:showPercent val="1"/>
            </c:dLbl>
            <c:dLbl>
              <c:idx val="1"/>
              <c:layout>
                <c:manualLayout>
                  <c:x val="2.740344956880409E-2"/>
                  <c:y val="-0.16228070175438597"/>
                </c:manualLayout>
              </c:layout>
              <c:showCatName val="1"/>
              <c:showPercent val="1"/>
            </c:dLbl>
            <c:dLbl>
              <c:idx val="2"/>
              <c:layout>
                <c:manualLayout>
                  <c:x val="-0.10600032138839789"/>
                  <c:y val="4.2968642077635113E-3"/>
                </c:manualLayout>
              </c:layout>
              <c:dLblPos val="bestFit"/>
              <c:showCatName val="1"/>
              <c:showPercent val="1"/>
            </c:dLbl>
            <c:txPr>
              <a:bodyPr/>
              <a:lstStyle/>
              <a:p>
                <a:pPr>
                  <a:defRPr sz="1200" b="1"/>
                </a:pPr>
                <a:endParaRPr lang="en-US"/>
              </a:p>
            </c:txPr>
            <c:dLblPos val="inEnd"/>
            <c:showCatName val="1"/>
            <c:showPercent val="1"/>
          </c:dLbls>
          <c:cat>
            <c:strRef>
              <c:f>Sheet1!$A$2:$A$3</c:f>
              <c:strCache>
                <c:ptCount val="2"/>
                <c:pt idx="0">
                  <c:v>Burmese</c:v>
                </c:pt>
                <c:pt idx="1">
                  <c:v>Mon</c:v>
                </c:pt>
              </c:strCache>
            </c:strRef>
          </c:cat>
          <c:val>
            <c:numRef>
              <c:f>Sheet1!$B$2:$B$3</c:f>
              <c:numCache>
                <c:formatCode>General</c:formatCode>
                <c:ptCount val="2"/>
                <c:pt idx="0">
                  <c:v>57</c:v>
                </c:pt>
                <c:pt idx="1">
                  <c:v>43</c:v>
                </c:pt>
              </c:numCache>
            </c:numRef>
          </c:val>
        </c:ser>
        <c:firstSliceAng val="0"/>
      </c:pieChart>
    </c:plotArea>
    <c:plotVisOnly val="1"/>
    <c:dispBlanksAs val="zero"/>
  </c:chart>
  <c:txPr>
    <a:bodyPr/>
    <a:lstStyle/>
    <a:p>
      <a:pPr>
        <a:defRPr sz="1800"/>
      </a:pPr>
      <a:endParaRPr lang="en-U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44"/>
          <c:y val="0.20782704793479764"/>
          <c:w val="0.48643732033496495"/>
          <c:h val="0.64357129675196867"/>
        </c:manualLayout>
      </c:layout>
      <c:pieChart>
        <c:varyColors val="1"/>
        <c:ser>
          <c:idx val="0"/>
          <c:order val="0"/>
          <c:tx>
            <c:strRef>
              <c:f>Sheet1!$B$1</c:f>
              <c:strCache>
                <c:ptCount val="1"/>
                <c:pt idx="0">
                  <c:v>Thai</c:v>
                </c:pt>
              </c:strCache>
            </c:strRef>
          </c:tx>
          <c:dPt>
            <c:idx val="0"/>
            <c:spPr>
              <a:solidFill>
                <a:srgbClr val="9BBB59"/>
              </a:solidFill>
            </c:spPr>
          </c:dPt>
          <c:dPt>
            <c:idx val="1"/>
            <c:spPr>
              <a:solidFill>
                <a:srgbClr val="C00000"/>
              </a:solidFill>
            </c:spPr>
          </c:dPt>
          <c:dLbls>
            <c:dLbl>
              <c:idx val="0"/>
              <c:layout>
                <c:manualLayout>
                  <c:x val="5.7885264341957322E-2"/>
                  <c:y val="-0.23245614035087744"/>
                </c:manualLayout>
              </c:layout>
              <c:dLblPos val="bestFit"/>
              <c:showCatName val="1"/>
              <c:showPercent val="1"/>
            </c:dLbl>
            <c:dLbl>
              <c:idx val="1"/>
              <c:delete val="1"/>
            </c:dLbl>
            <c:dLbl>
              <c:idx val="2"/>
              <c:layout>
                <c:manualLayout>
                  <c:x val="-0.10600032138839789"/>
                  <c:y val="4.2968642077635113E-3"/>
                </c:manualLayout>
              </c:layout>
              <c:dLblPos val="bestFit"/>
              <c:showCatName val="1"/>
              <c:showPercent val="1"/>
            </c:dLbl>
            <c:txPr>
              <a:bodyPr/>
              <a:lstStyle/>
              <a:p>
                <a:pPr>
                  <a:defRPr sz="1600" b="1"/>
                </a:pPr>
                <a:endParaRPr lang="en-US"/>
              </a:p>
            </c:txPr>
            <c:dLblPos val="inEnd"/>
            <c:showCatName val="1"/>
            <c:showPercent val="1"/>
          </c:dLbls>
          <c:cat>
            <c:strRef>
              <c:f>Sheet1!$A$2:$A$3</c:f>
              <c:strCache>
                <c:ptCount val="2"/>
                <c:pt idx="0">
                  <c:v>Yes</c:v>
                </c:pt>
                <c:pt idx="1">
                  <c:v>No</c:v>
                </c:pt>
              </c:strCache>
            </c:strRef>
          </c:cat>
          <c:val>
            <c:numRef>
              <c:f>Sheet1!$B$2:$B$3</c:f>
              <c:numCache>
                <c:formatCode>General</c:formatCode>
                <c:ptCount val="2"/>
                <c:pt idx="0">
                  <c:v>69</c:v>
                </c:pt>
                <c:pt idx="1">
                  <c:v>31</c:v>
                </c:pt>
              </c:numCache>
            </c:numRef>
          </c:val>
        </c:ser>
        <c:ser>
          <c:idx val="1"/>
          <c:order val="1"/>
          <c:tx>
            <c:strRef>
              <c:f>Sheet1!$C$1</c:f>
              <c:strCache>
                <c:ptCount val="1"/>
                <c:pt idx="0">
                  <c:v>Burmese</c:v>
                </c:pt>
              </c:strCache>
            </c:strRef>
          </c:tx>
          <c:cat>
            <c:strRef>
              <c:f>Sheet1!$A$2:$A$3</c:f>
              <c:strCache>
                <c:ptCount val="2"/>
                <c:pt idx="0">
                  <c:v>Yes</c:v>
                </c:pt>
                <c:pt idx="1">
                  <c:v>No</c:v>
                </c:pt>
              </c:strCache>
            </c:strRef>
          </c:cat>
          <c:val>
            <c:numRef>
              <c:f>Sheet1!$C$2:$C$3</c:f>
              <c:numCache>
                <c:formatCode>General</c:formatCode>
                <c:ptCount val="2"/>
              </c:numCache>
            </c:numRef>
          </c:val>
        </c:ser>
        <c:firstSliceAng val="0"/>
      </c:pieChart>
    </c:plotArea>
    <c:plotVisOnly val="1"/>
    <c:dispBlanksAs val="zero"/>
  </c:chart>
  <c:txPr>
    <a:bodyPr/>
    <a:lstStyle/>
    <a:p>
      <a:pPr>
        <a:defRPr sz="1800"/>
      </a:pPr>
      <a:endParaRPr lang="en-US"/>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52"/>
          <c:y val="0.20782704793479764"/>
          <c:w val="0.48643732033496506"/>
          <c:h val="0.64357129675196867"/>
        </c:manualLayout>
      </c:layout>
      <c:pieChart>
        <c:varyColors val="1"/>
        <c:ser>
          <c:idx val="0"/>
          <c:order val="0"/>
          <c:tx>
            <c:strRef>
              <c:f>Sheet1!$B$1</c:f>
              <c:strCache>
                <c:ptCount val="1"/>
                <c:pt idx="0">
                  <c:v>Thai</c:v>
                </c:pt>
              </c:strCache>
            </c:strRef>
          </c:tx>
          <c:dPt>
            <c:idx val="0"/>
            <c:spPr>
              <a:solidFill>
                <a:srgbClr val="9BBB59"/>
              </a:solidFill>
            </c:spPr>
          </c:dPt>
          <c:dPt>
            <c:idx val="1"/>
            <c:spPr>
              <a:solidFill>
                <a:srgbClr val="C00000"/>
              </a:solidFill>
            </c:spPr>
          </c:dPt>
          <c:dLbls>
            <c:dLbl>
              <c:idx val="0"/>
              <c:layout>
                <c:manualLayout>
                  <c:x val="3.7477101076651261E-2"/>
                  <c:y val="-7.0175438596491224E-2"/>
                </c:manualLayout>
              </c:layout>
              <c:dLblPos val="bestFit"/>
              <c:showCatName val="1"/>
              <c:showPercent val="1"/>
            </c:dLbl>
            <c:dLbl>
              <c:idx val="1"/>
              <c:delete val="1"/>
            </c:dLbl>
            <c:dLbl>
              <c:idx val="2"/>
              <c:layout>
                <c:manualLayout>
                  <c:x val="-0.10600032138839789"/>
                  <c:y val="4.2968642077635113E-3"/>
                </c:manualLayout>
              </c:layout>
              <c:dLblPos val="bestFit"/>
              <c:showCatName val="1"/>
              <c:showPercent val="1"/>
            </c:dLbl>
            <c:txPr>
              <a:bodyPr/>
              <a:lstStyle/>
              <a:p>
                <a:pPr>
                  <a:defRPr sz="1600" b="1"/>
                </a:pPr>
                <a:endParaRPr lang="en-US"/>
              </a:p>
            </c:txPr>
            <c:dLblPos val="inEnd"/>
            <c:showCatName val="1"/>
            <c:showPercent val="1"/>
          </c:dLbls>
          <c:cat>
            <c:strRef>
              <c:f>Sheet1!$A$2:$A$3</c:f>
              <c:strCache>
                <c:ptCount val="2"/>
                <c:pt idx="0">
                  <c:v>Yes</c:v>
                </c:pt>
                <c:pt idx="1">
                  <c:v>No</c:v>
                </c:pt>
              </c:strCache>
            </c:strRef>
          </c:cat>
          <c:val>
            <c:numRef>
              <c:f>Sheet1!$B$2:$B$3</c:f>
              <c:numCache>
                <c:formatCode>General</c:formatCode>
                <c:ptCount val="2"/>
                <c:pt idx="0">
                  <c:v>56</c:v>
                </c:pt>
                <c:pt idx="1">
                  <c:v>44</c:v>
                </c:pt>
              </c:numCache>
            </c:numRef>
          </c:val>
        </c:ser>
        <c:ser>
          <c:idx val="1"/>
          <c:order val="1"/>
          <c:tx>
            <c:strRef>
              <c:f>Sheet1!$C$1</c:f>
              <c:strCache>
                <c:ptCount val="1"/>
                <c:pt idx="0">
                  <c:v>Burmese</c:v>
                </c:pt>
              </c:strCache>
            </c:strRef>
          </c:tx>
          <c:cat>
            <c:strRef>
              <c:f>Sheet1!$A$2:$A$3</c:f>
              <c:strCache>
                <c:ptCount val="2"/>
                <c:pt idx="0">
                  <c:v>Yes</c:v>
                </c:pt>
                <c:pt idx="1">
                  <c:v>No</c:v>
                </c:pt>
              </c:strCache>
            </c:strRef>
          </c:cat>
          <c:val>
            <c:numRef>
              <c:f>Sheet1!$C$2:$C$3</c:f>
              <c:numCache>
                <c:formatCode>General</c:formatCode>
                <c:ptCount val="2"/>
              </c:numCache>
            </c:numRef>
          </c:val>
        </c:ser>
        <c:firstSliceAng val="0"/>
      </c:pieChart>
    </c:plotArea>
    <c:plotVisOnly val="1"/>
    <c:dispBlanksAs val="zero"/>
  </c:chart>
  <c:txPr>
    <a:bodyPr/>
    <a:lstStyle/>
    <a:p>
      <a:pPr>
        <a:defRPr sz="1800"/>
      </a:pPr>
      <a:endParaRPr lang="en-US"/>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clustered"/>
        <c:ser>
          <c:idx val="0"/>
          <c:order val="0"/>
          <c:tx>
            <c:strRef>
              <c:f>Sheet1!$B$1</c:f>
              <c:strCache>
                <c:ptCount val="1"/>
                <c:pt idx="0">
                  <c:v>Thai</c:v>
                </c:pt>
              </c:strCache>
            </c:strRef>
          </c:tx>
          <c:dLbls>
            <c:showVal val="1"/>
          </c:dLbls>
          <c:cat>
            <c:strRef>
              <c:f>Sheet1!$A$2:$A$4</c:f>
              <c:strCache>
                <c:ptCount val="3"/>
                <c:pt idx="0">
                  <c:v>Go back for check up if told to</c:v>
                </c:pt>
                <c:pt idx="1">
                  <c:v>Go back for check up</c:v>
                </c:pt>
                <c:pt idx="2">
                  <c:v>Take medicine as prescribed</c:v>
                </c:pt>
              </c:strCache>
            </c:strRef>
          </c:cat>
          <c:val>
            <c:numRef>
              <c:f>Sheet1!$B$2:$B$4</c:f>
              <c:numCache>
                <c:formatCode>General</c:formatCode>
                <c:ptCount val="3"/>
                <c:pt idx="0">
                  <c:v>30</c:v>
                </c:pt>
                <c:pt idx="1">
                  <c:v>55</c:v>
                </c:pt>
                <c:pt idx="2">
                  <c:v>81</c:v>
                </c:pt>
              </c:numCache>
            </c:numRef>
          </c:val>
        </c:ser>
        <c:ser>
          <c:idx val="1"/>
          <c:order val="1"/>
          <c:tx>
            <c:strRef>
              <c:f>Sheet1!$C$1</c:f>
              <c:strCache>
                <c:ptCount val="1"/>
                <c:pt idx="0">
                  <c:v>Migrants</c:v>
                </c:pt>
              </c:strCache>
            </c:strRef>
          </c:tx>
          <c:spPr>
            <a:solidFill>
              <a:schemeClr val="accent2"/>
            </a:solidFill>
          </c:spPr>
          <c:dLbls>
            <c:showVal val="1"/>
          </c:dLbls>
          <c:cat>
            <c:strRef>
              <c:f>Sheet1!$A$2:$A$4</c:f>
              <c:strCache>
                <c:ptCount val="3"/>
                <c:pt idx="0">
                  <c:v>Go back for check up if told to</c:v>
                </c:pt>
                <c:pt idx="1">
                  <c:v>Go back for check up</c:v>
                </c:pt>
                <c:pt idx="2">
                  <c:v>Take medicine as prescribed</c:v>
                </c:pt>
              </c:strCache>
            </c:strRef>
          </c:cat>
          <c:val>
            <c:numRef>
              <c:f>Sheet1!$C$2:$C$4</c:f>
              <c:numCache>
                <c:formatCode>General</c:formatCode>
                <c:ptCount val="3"/>
                <c:pt idx="0">
                  <c:v>19</c:v>
                </c:pt>
                <c:pt idx="1">
                  <c:v>73</c:v>
                </c:pt>
                <c:pt idx="2">
                  <c:v>92</c:v>
                </c:pt>
              </c:numCache>
            </c:numRef>
          </c:val>
        </c:ser>
        <c:axId val="147267584"/>
        <c:axId val="147269120"/>
      </c:barChart>
      <c:catAx>
        <c:axId val="147267584"/>
        <c:scaling>
          <c:orientation val="minMax"/>
        </c:scaling>
        <c:axPos val="l"/>
        <c:majorTickMark val="none"/>
        <c:tickLblPos val="nextTo"/>
        <c:txPr>
          <a:bodyPr/>
          <a:lstStyle/>
          <a:p>
            <a:pPr>
              <a:defRPr sz="1200" baseline="0"/>
            </a:pPr>
            <a:endParaRPr lang="en-US"/>
          </a:p>
        </c:txPr>
        <c:crossAx val="147269120"/>
        <c:crosses val="autoZero"/>
        <c:auto val="1"/>
        <c:lblAlgn val="ctr"/>
        <c:lblOffset val="100"/>
      </c:catAx>
      <c:valAx>
        <c:axId val="147269120"/>
        <c:scaling>
          <c:orientation val="minMax"/>
          <c:max val="100"/>
          <c:min val="0"/>
        </c:scaling>
        <c:axPos val="b"/>
        <c:majorGridlines/>
        <c:numFmt formatCode="General" sourceLinked="1"/>
        <c:majorTickMark val="none"/>
        <c:tickLblPos val="nextTo"/>
        <c:txPr>
          <a:bodyPr/>
          <a:lstStyle/>
          <a:p>
            <a:pPr>
              <a:defRPr sz="1400"/>
            </a:pPr>
            <a:endParaRPr lang="en-US"/>
          </a:p>
        </c:txPr>
        <c:crossAx val="147267584"/>
        <c:crosses val="autoZero"/>
        <c:crossBetween val="between"/>
        <c:majorUnit val="20"/>
      </c:valAx>
      <c:spPr>
        <a:ln>
          <a:solidFill>
            <a:schemeClr val="tx1">
              <a:lumMod val="65000"/>
              <a:lumOff val="35000"/>
            </a:schemeClr>
          </a:solidFill>
        </a:ln>
      </c:spPr>
    </c:plotArea>
    <c:legend>
      <c:legendPos val="r"/>
    </c:legend>
    <c:plotVisOnly val="1"/>
    <c:dispBlanksAs val="gap"/>
  </c:chart>
  <c:txPr>
    <a:bodyPr/>
    <a:lstStyle/>
    <a:p>
      <a:pPr>
        <a:defRPr sz="1800"/>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clustered"/>
        <c:ser>
          <c:idx val="0"/>
          <c:order val="0"/>
          <c:tx>
            <c:strRef>
              <c:f>Sheet1!$B$1</c:f>
              <c:strCache>
                <c:ptCount val="1"/>
                <c:pt idx="0">
                  <c:v>Thai</c:v>
                </c:pt>
              </c:strCache>
            </c:strRef>
          </c:tx>
          <c:dLbls>
            <c:txPr>
              <a:bodyPr/>
              <a:lstStyle/>
              <a:p>
                <a:pPr>
                  <a:defRPr sz="1600"/>
                </a:pPr>
                <a:endParaRPr lang="en-US"/>
              </a:p>
            </c:txPr>
            <c:showVal val="1"/>
          </c:dLbls>
          <c:cat>
            <c:strRef>
              <c:f>Sheet1!$A$2:$A$6</c:f>
              <c:strCache>
                <c:ptCount val="5"/>
                <c:pt idx="0">
                  <c:v>None</c:v>
                </c:pt>
                <c:pt idx="1">
                  <c:v>Internet</c:v>
                </c:pt>
                <c:pt idx="2">
                  <c:v>Newpaper / Magazine</c:v>
                </c:pt>
                <c:pt idx="3">
                  <c:v>Radio</c:v>
                </c:pt>
                <c:pt idx="4">
                  <c:v>Television</c:v>
                </c:pt>
              </c:strCache>
            </c:strRef>
          </c:cat>
          <c:val>
            <c:numRef>
              <c:f>Sheet1!$B$2:$B$6</c:f>
              <c:numCache>
                <c:formatCode>General</c:formatCode>
                <c:ptCount val="5"/>
                <c:pt idx="1">
                  <c:v>35</c:v>
                </c:pt>
                <c:pt idx="2">
                  <c:v>61</c:v>
                </c:pt>
                <c:pt idx="3">
                  <c:v>68</c:v>
                </c:pt>
                <c:pt idx="4">
                  <c:v>99</c:v>
                </c:pt>
              </c:numCache>
            </c:numRef>
          </c:val>
        </c:ser>
        <c:ser>
          <c:idx val="1"/>
          <c:order val="1"/>
          <c:tx>
            <c:strRef>
              <c:f>Sheet1!$C$1</c:f>
              <c:strCache>
                <c:ptCount val="1"/>
                <c:pt idx="0">
                  <c:v>Migrants</c:v>
                </c:pt>
              </c:strCache>
            </c:strRef>
          </c:tx>
          <c:spPr>
            <a:solidFill>
              <a:schemeClr val="accent2"/>
            </a:solidFill>
          </c:spPr>
          <c:dLbls>
            <c:txPr>
              <a:bodyPr/>
              <a:lstStyle/>
              <a:p>
                <a:pPr>
                  <a:defRPr sz="1600"/>
                </a:pPr>
                <a:endParaRPr lang="en-US"/>
              </a:p>
            </c:txPr>
            <c:showVal val="1"/>
          </c:dLbls>
          <c:cat>
            <c:strRef>
              <c:f>Sheet1!$A$2:$A$6</c:f>
              <c:strCache>
                <c:ptCount val="5"/>
                <c:pt idx="0">
                  <c:v>None</c:v>
                </c:pt>
                <c:pt idx="1">
                  <c:v>Internet</c:v>
                </c:pt>
                <c:pt idx="2">
                  <c:v>Newpaper / Magazine</c:v>
                </c:pt>
                <c:pt idx="3">
                  <c:v>Radio</c:v>
                </c:pt>
                <c:pt idx="4">
                  <c:v>Television</c:v>
                </c:pt>
              </c:strCache>
            </c:strRef>
          </c:cat>
          <c:val>
            <c:numRef>
              <c:f>Sheet1!$C$2:$C$6</c:f>
              <c:numCache>
                <c:formatCode>General</c:formatCode>
                <c:ptCount val="5"/>
                <c:pt idx="0">
                  <c:v>36</c:v>
                </c:pt>
                <c:pt idx="2">
                  <c:v>1</c:v>
                </c:pt>
                <c:pt idx="3">
                  <c:v>8</c:v>
                </c:pt>
                <c:pt idx="4">
                  <c:v>63</c:v>
                </c:pt>
              </c:numCache>
            </c:numRef>
          </c:val>
        </c:ser>
        <c:axId val="148002688"/>
        <c:axId val="148004224"/>
      </c:barChart>
      <c:catAx>
        <c:axId val="148002688"/>
        <c:scaling>
          <c:orientation val="minMax"/>
        </c:scaling>
        <c:axPos val="l"/>
        <c:majorTickMark val="none"/>
        <c:tickLblPos val="nextTo"/>
        <c:txPr>
          <a:bodyPr/>
          <a:lstStyle/>
          <a:p>
            <a:pPr>
              <a:defRPr sz="1200" baseline="0"/>
            </a:pPr>
            <a:endParaRPr lang="en-US"/>
          </a:p>
        </c:txPr>
        <c:crossAx val="148004224"/>
        <c:crosses val="autoZero"/>
        <c:auto val="1"/>
        <c:lblAlgn val="ctr"/>
        <c:lblOffset val="100"/>
      </c:catAx>
      <c:valAx>
        <c:axId val="148004224"/>
        <c:scaling>
          <c:orientation val="minMax"/>
          <c:max val="100"/>
          <c:min val="0"/>
        </c:scaling>
        <c:axPos val="b"/>
        <c:majorGridlines/>
        <c:numFmt formatCode="General" sourceLinked="1"/>
        <c:majorTickMark val="none"/>
        <c:tickLblPos val="nextTo"/>
        <c:txPr>
          <a:bodyPr/>
          <a:lstStyle/>
          <a:p>
            <a:pPr>
              <a:defRPr sz="1400"/>
            </a:pPr>
            <a:endParaRPr lang="en-US"/>
          </a:p>
        </c:txPr>
        <c:crossAx val="148002688"/>
        <c:crosses val="autoZero"/>
        <c:crossBetween val="between"/>
        <c:majorUnit val="20"/>
      </c:valAx>
      <c:spPr>
        <a:ln>
          <a:solidFill>
            <a:schemeClr val="tx1">
              <a:lumMod val="65000"/>
              <a:lumOff val="35000"/>
            </a:schemeClr>
          </a:solidFill>
        </a:ln>
      </c:spPr>
    </c:plotArea>
    <c:legend>
      <c:legendPos val="b"/>
    </c:legend>
    <c:plotVisOnly val="1"/>
    <c:dispBlanksAs val="gap"/>
  </c:chart>
  <c:txPr>
    <a:bodyPr/>
    <a:lstStyle/>
    <a:p>
      <a:pPr>
        <a:defRPr sz="18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clustered"/>
        <c:ser>
          <c:idx val="0"/>
          <c:order val="0"/>
          <c:tx>
            <c:strRef>
              <c:f>Sheet1!$B$1</c:f>
              <c:strCache>
                <c:ptCount val="1"/>
                <c:pt idx="0">
                  <c:v>Thai</c:v>
                </c:pt>
              </c:strCache>
            </c:strRef>
          </c:tx>
          <c:dLbls>
            <c:txPr>
              <a:bodyPr/>
              <a:lstStyle/>
              <a:p>
                <a:pPr>
                  <a:defRPr sz="1600"/>
                </a:pPr>
                <a:endParaRPr lang="en-US"/>
              </a:p>
            </c:txPr>
            <c:showVal val="1"/>
          </c:dLbls>
          <c:cat>
            <c:strRef>
              <c:f>Sheet1!$A$2:$A$6</c:f>
              <c:strCache>
                <c:ptCount val="5"/>
                <c:pt idx="0">
                  <c:v>None</c:v>
                </c:pt>
                <c:pt idx="1">
                  <c:v>Internet</c:v>
                </c:pt>
                <c:pt idx="2">
                  <c:v>Newpaper / Magazine</c:v>
                </c:pt>
                <c:pt idx="3">
                  <c:v>Radio</c:v>
                </c:pt>
                <c:pt idx="4">
                  <c:v>Television</c:v>
                </c:pt>
              </c:strCache>
            </c:strRef>
          </c:cat>
          <c:val>
            <c:numRef>
              <c:f>Sheet1!$B$2:$B$6</c:f>
              <c:numCache>
                <c:formatCode>General</c:formatCode>
                <c:ptCount val="5"/>
                <c:pt idx="1">
                  <c:v>27</c:v>
                </c:pt>
                <c:pt idx="2">
                  <c:v>57</c:v>
                </c:pt>
                <c:pt idx="3">
                  <c:v>58</c:v>
                </c:pt>
                <c:pt idx="4">
                  <c:v>99</c:v>
                </c:pt>
              </c:numCache>
            </c:numRef>
          </c:val>
        </c:ser>
        <c:ser>
          <c:idx val="1"/>
          <c:order val="1"/>
          <c:tx>
            <c:strRef>
              <c:f>Sheet1!$C$1</c:f>
              <c:strCache>
                <c:ptCount val="1"/>
                <c:pt idx="0">
                  <c:v>Migrants</c:v>
                </c:pt>
              </c:strCache>
            </c:strRef>
          </c:tx>
          <c:spPr>
            <a:solidFill>
              <a:schemeClr val="accent2"/>
            </a:solidFill>
          </c:spPr>
          <c:dLbls>
            <c:txPr>
              <a:bodyPr/>
              <a:lstStyle/>
              <a:p>
                <a:pPr>
                  <a:defRPr sz="1600"/>
                </a:pPr>
                <a:endParaRPr lang="en-US"/>
              </a:p>
            </c:txPr>
            <c:showVal val="1"/>
          </c:dLbls>
          <c:cat>
            <c:strRef>
              <c:f>Sheet1!$A$2:$A$6</c:f>
              <c:strCache>
                <c:ptCount val="5"/>
                <c:pt idx="0">
                  <c:v>None</c:v>
                </c:pt>
                <c:pt idx="1">
                  <c:v>Internet</c:v>
                </c:pt>
                <c:pt idx="2">
                  <c:v>Newpaper / Magazine</c:v>
                </c:pt>
                <c:pt idx="3">
                  <c:v>Radio</c:v>
                </c:pt>
                <c:pt idx="4">
                  <c:v>Television</c:v>
                </c:pt>
              </c:strCache>
            </c:strRef>
          </c:cat>
          <c:val>
            <c:numRef>
              <c:f>Sheet1!$C$2:$C$6</c:f>
              <c:numCache>
                <c:formatCode>General</c:formatCode>
                <c:ptCount val="5"/>
                <c:pt idx="0">
                  <c:v>38</c:v>
                </c:pt>
                <c:pt idx="2">
                  <c:v>1</c:v>
                </c:pt>
                <c:pt idx="3">
                  <c:v>7</c:v>
                </c:pt>
                <c:pt idx="4">
                  <c:v>61</c:v>
                </c:pt>
              </c:numCache>
            </c:numRef>
          </c:val>
        </c:ser>
        <c:axId val="148185472"/>
        <c:axId val="148187008"/>
      </c:barChart>
      <c:catAx>
        <c:axId val="148185472"/>
        <c:scaling>
          <c:orientation val="minMax"/>
        </c:scaling>
        <c:axPos val="l"/>
        <c:majorTickMark val="none"/>
        <c:tickLblPos val="nextTo"/>
        <c:txPr>
          <a:bodyPr/>
          <a:lstStyle/>
          <a:p>
            <a:pPr>
              <a:defRPr sz="1200" baseline="0"/>
            </a:pPr>
            <a:endParaRPr lang="en-US"/>
          </a:p>
        </c:txPr>
        <c:crossAx val="148187008"/>
        <c:crosses val="autoZero"/>
        <c:auto val="1"/>
        <c:lblAlgn val="ctr"/>
        <c:lblOffset val="100"/>
      </c:catAx>
      <c:valAx>
        <c:axId val="148187008"/>
        <c:scaling>
          <c:orientation val="minMax"/>
          <c:max val="100"/>
          <c:min val="0"/>
        </c:scaling>
        <c:axPos val="b"/>
        <c:majorGridlines/>
        <c:numFmt formatCode="General" sourceLinked="1"/>
        <c:majorTickMark val="none"/>
        <c:tickLblPos val="nextTo"/>
        <c:txPr>
          <a:bodyPr/>
          <a:lstStyle/>
          <a:p>
            <a:pPr>
              <a:defRPr sz="1400"/>
            </a:pPr>
            <a:endParaRPr lang="en-US"/>
          </a:p>
        </c:txPr>
        <c:crossAx val="148185472"/>
        <c:crosses val="autoZero"/>
        <c:crossBetween val="between"/>
        <c:majorUnit val="20"/>
      </c:valAx>
      <c:spPr>
        <a:ln>
          <a:solidFill>
            <a:schemeClr val="tx1">
              <a:lumMod val="65000"/>
              <a:lumOff val="35000"/>
            </a:schemeClr>
          </a:solidFill>
        </a:ln>
      </c:spPr>
    </c:plotArea>
    <c:legend>
      <c:legendPos val="b"/>
    </c:legend>
    <c:plotVisOnly val="1"/>
    <c:dispBlanksAs val="gap"/>
  </c:chart>
  <c:txPr>
    <a:bodyPr/>
    <a:lstStyle/>
    <a:p>
      <a:pPr>
        <a:defRPr sz="1800"/>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462"/>
          <c:h val="0.64357129675196867"/>
        </c:manualLayout>
      </c:layout>
      <c:pieChart>
        <c:varyColors val="1"/>
        <c:ser>
          <c:idx val="0"/>
          <c:order val="0"/>
          <c:tx>
            <c:strRef>
              <c:f>Sheet1!$B$1</c:f>
              <c:strCache>
                <c:ptCount val="1"/>
                <c:pt idx="0">
                  <c:v>All of it</c:v>
                </c:pt>
              </c:strCache>
            </c:strRef>
          </c:tx>
          <c:spPr>
            <a:solidFill>
              <a:srgbClr val="4F81BD"/>
            </a:solidFill>
          </c:spPr>
          <c:dPt>
            <c:idx val="1"/>
            <c:spPr>
              <a:solidFill>
                <a:srgbClr val="C00000"/>
              </a:solidFill>
            </c:spPr>
          </c:dPt>
          <c:dLbls>
            <c:dLbl>
              <c:idx val="0"/>
              <c:layout>
                <c:manualLayout>
                  <c:x val="3.9548500586362875E-2"/>
                  <c:y val="-0.14270924467774956"/>
                </c:manualLayout>
              </c:layout>
              <c:showCatName val="1"/>
              <c:showPercent val="1"/>
            </c:dLbl>
            <c:dLbl>
              <c:idx val="1"/>
              <c:delete val="1"/>
            </c:dLbl>
            <c:dLbl>
              <c:idx val="2"/>
              <c:layout>
                <c:manualLayout>
                  <c:x val="-0.15459652102310739"/>
                  <c:y val="5.2542322834646597E-2"/>
                </c:manualLayout>
              </c:layout>
              <c:dLblPos val="bestFit"/>
              <c:showCatName val="1"/>
              <c:showPercent val="1"/>
            </c:dLbl>
            <c:txPr>
              <a:bodyPr/>
              <a:lstStyle/>
              <a:p>
                <a:pPr>
                  <a:defRPr sz="1800" b="1"/>
                </a:pPr>
                <a:endParaRPr lang="en-US"/>
              </a:p>
            </c:txPr>
            <c:dLblPos val="inEnd"/>
            <c:showCatName val="1"/>
            <c:showPercent val="1"/>
          </c:dLbls>
          <c:cat>
            <c:strRef>
              <c:f>Sheet1!$A$2:$A$3</c:f>
              <c:strCache>
                <c:ptCount val="2"/>
                <c:pt idx="0">
                  <c:v>Yes</c:v>
                </c:pt>
                <c:pt idx="1">
                  <c:v>No</c:v>
                </c:pt>
              </c:strCache>
            </c:strRef>
          </c:cat>
          <c:val>
            <c:numRef>
              <c:f>Sheet1!$B$2:$B$3</c:f>
              <c:numCache>
                <c:formatCode>General</c:formatCode>
                <c:ptCount val="2"/>
                <c:pt idx="0">
                  <c:v>61</c:v>
                </c:pt>
                <c:pt idx="1">
                  <c:v>39</c:v>
                </c:pt>
              </c:numCache>
            </c:numRef>
          </c:val>
        </c:ser>
        <c:firstSliceAng val="0"/>
      </c:pieChart>
    </c:plotArea>
    <c:plotVisOnly val="1"/>
    <c:dispBlanksAs val="zero"/>
  </c:chart>
  <c:txPr>
    <a:bodyPr/>
    <a:lstStyle/>
    <a:p>
      <a:pPr>
        <a:defRPr sz="1800"/>
      </a:pPr>
      <a:endParaRPr lang="en-US"/>
    </a:p>
  </c:txPr>
  <c:externalData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451"/>
          <c:h val="0.64357129675196867"/>
        </c:manualLayout>
      </c:layout>
      <c:pieChart>
        <c:varyColors val="1"/>
        <c:ser>
          <c:idx val="0"/>
          <c:order val="0"/>
          <c:tx>
            <c:strRef>
              <c:f>Sheet1!$B$1</c:f>
              <c:strCache>
                <c:ptCount val="1"/>
                <c:pt idx="0">
                  <c:v>All of it</c:v>
                </c:pt>
              </c:strCache>
            </c:strRef>
          </c:tx>
          <c:spPr>
            <a:solidFill>
              <a:srgbClr val="4F81BD"/>
            </a:solidFill>
          </c:spPr>
          <c:dPt>
            <c:idx val="1"/>
            <c:spPr>
              <a:solidFill>
                <a:srgbClr val="C00000"/>
              </a:solidFill>
            </c:spPr>
          </c:dPt>
          <c:dLbls>
            <c:dLbl>
              <c:idx val="0"/>
              <c:layout>
                <c:manualLayout>
                  <c:x val="0.24363517060367437"/>
                  <c:y val="-0.42268190434529235"/>
                </c:manualLayout>
              </c:layout>
              <c:showCatName val="1"/>
              <c:showPercent val="1"/>
            </c:dLbl>
            <c:dLbl>
              <c:idx val="1"/>
              <c:delete val="1"/>
            </c:dLbl>
            <c:dLbl>
              <c:idx val="2"/>
              <c:layout>
                <c:manualLayout>
                  <c:x val="-0.15459652102310739"/>
                  <c:y val="5.254232283464657E-2"/>
                </c:manualLayout>
              </c:layout>
              <c:dLblPos val="bestFit"/>
              <c:showCatName val="1"/>
              <c:showPercent val="1"/>
            </c:dLbl>
            <c:txPr>
              <a:bodyPr/>
              <a:lstStyle/>
              <a:p>
                <a:pPr>
                  <a:defRPr sz="1800" b="1"/>
                </a:pPr>
                <a:endParaRPr lang="en-US"/>
              </a:p>
            </c:txPr>
            <c:dLblPos val="inEnd"/>
            <c:showCatName val="1"/>
            <c:showPercent val="1"/>
          </c:dLbls>
          <c:cat>
            <c:strRef>
              <c:f>Sheet1!$A$2:$A$3</c:f>
              <c:strCache>
                <c:ptCount val="2"/>
                <c:pt idx="0">
                  <c:v>Yes</c:v>
                </c:pt>
                <c:pt idx="1">
                  <c:v>No</c:v>
                </c:pt>
              </c:strCache>
            </c:strRef>
          </c:cat>
          <c:val>
            <c:numRef>
              <c:f>Sheet1!$B$2:$B$3</c:f>
              <c:numCache>
                <c:formatCode>General</c:formatCode>
                <c:ptCount val="2"/>
                <c:pt idx="0">
                  <c:v>93</c:v>
                </c:pt>
                <c:pt idx="1">
                  <c:v>7</c:v>
                </c:pt>
              </c:numCache>
            </c:numRef>
          </c:val>
        </c:ser>
        <c:firstSliceAng val="0"/>
      </c:pieChart>
    </c:plotArea>
    <c:plotVisOnly val="1"/>
    <c:dispBlanksAs val="zero"/>
  </c:chart>
  <c:txPr>
    <a:bodyPr/>
    <a:lstStyle/>
    <a:p>
      <a:pPr>
        <a:defRPr sz="1800"/>
      </a:pPr>
      <a:endParaRPr lang="en-US"/>
    </a:p>
  </c:txPr>
  <c:externalData r:id="rId2"/>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30439731590155183"/>
          <c:y val="4.4444444444444502E-2"/>
          <c:w val="0.62754444609518911"/>
          <c:h val="0.80711752697579453"/>
        </c:manualLayout>
      </c:layout>
      <c:barChart>
        <c:barDir val="bar"/>
        <c:grouping val="clustered"/>
        <c:ser>
          <c:idx val="0"/>
          <c:order val="0"/>
          <c:tx>
            <c:strRef>
              <c:f>Sheet1!$B$1</c:f>
              <c:strCache>
                <c:ptCount val="1"/>
                <c:pt idx="0">
                  <c:v>Thai</c:v>
                </c:pt>
              </c:strCache>
            </c:strRef>
          </c:tx>
          <c:dLbls>
            <c:dLbl>
              <c:idx val="4"/>
              <c:dLblPos val="ctr"/>
              <c:showVal val="1"/>
            </c:dLbl>
            <c:showVal val="1"/>
          </c:dLbls>
          <c:cat>
            <c:strRef>
              <c:f>Sheet1!$A$2:$A$6</c:f>
              <c:strCache>
                <c:ptCount val="5"/>
                <c:pt idx="0">
                  <c:v>Access Internet</c:v>
                </c:pt>
                <c:pt idx="1">
                  <c:v>Listen to radio</c:v>
                </c:pt>
                <c:pt idx="2">
                  <c:v>Bluethooth</c:v>
                </c:pt>
                <c:pt idx="3">
                  <c:v>SMS</c:v>
                </c:pt>
                <c:pt idx="4">
                  <c:v>Voice calls</c:v>
                </c:pt>
              </c:strCache>
            </c:strRef>
          </c:cat>
          <c:val>
            <c:numRef>
              <c:f>Sheet1!$B$2:$B$6</c:f>
              <c:numCache>
                <c:formatCode>General</c:formatCode>
                <c:ptCount val="5"/>
                <c:pt idx="0">
                  <c:v>9</c:v>
                </c:pt>
                <c:pt idx="1">
                  <c:v>19</c:v>
                </c:pt>
                <c:pt idx="2">
                  <c:v>19</c:v>
                </c:pt>
                <c:pt idx="3">
                  <c:v>34</c:v>
                </c:pt>
                <c:pt idx="4">
                  <c:v>100</c:v>
                </c:pt>
              </c:numCache>
            </c:numRef>
          </c:val>
        </c:ser>
        <c:axId val="148671104"/>
        <c:axId val="148672896"/>
      </c:barChart>
      <c:catAx>
        <c:axId val="148671104"/>
        <c:scaling>
          <c:orientation val="minMax"/>
        </c:scaling>
        <c:axPos val="l"/>
        <c:majorTickMark val="none"/>
        <c:tickLblPos val="nextTo"/>
        <c:txPr>
          <a:bodyPr/>
          <a:lstStyle/>
          <a:p>
            <a:pPr>
              <a:defRPr sz="1200" baseline="0"/>
            </a:pPr>
            <a:endParaRPr lang="en-US"/>
          </a:p>
        </c:txPr>
        <c:crossAx val="148672896"/>
        <c:crosses val="autoZero"/>
        <c:auto val="1"/>
        <c:lblAlgn val="ctr"/>
        <c:lblOffset val="100"/>
      </c:catAx>
      <c:valAx>
        <c:axId val="148672896"/>
        <c:scaling>
          <c:orientation val="minMax"/>
          <c:max val="100"/>
          <c:min val="0"/>
        </c:scaling>
        <c:axPos val="b"/>
        <c:majorGridlines/>
        <c:numFmt formatCode="General" sourceLinked="1"/>
        <c:majorTickMark val="none"/>
        <c:tickLblPos val="nextTo"/>
        <c:txPr>
          <a:bodyPr/>
          <a:lstStyle/>
          <a:p>
            <a:pPr>
              <a:defRPr sz="1400"/>
            </a:pPr>
            <a:endParaRPr lang="en-US"/>
          </a:p>
        </c:txPr>
        <c:crossAx val="148671104"/>
        <c:crosses val="autoZero"/>
        <c:crossBetween val="between"/>
        <c:majorUnit val="20"/>
      </c:valAx>
      <c:spPr>
        <a:ln>
          <a:solidFill>
            <a:schemeClr val="tx1">
              <a:lumMod val="65000"/>
              <a:lumOff val="35000"/>
            </a:schemeClr>
          </a:solidFill>
        </a:ln>
      </c:spPr>
    </c:plotArea>
    <c:plotVisOnly val="1"/>
    <c:dispBlanksAs val="gap"/>
  </c:chart>
  <c:txPr>
    <a:bodyPr/>
    <a:lstStyle/>
    <a:p>
      <a:pPr>
        <a:defRPr sz="1800"/>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30439731590155195"/>
          <c:y val="4.4444444444444502E-2"/>
          <c:w val="0.62754444609518956"/>
          <c:h val="0.80711752697579453"/>
        </c:manualLayout>
      </c:layout>
      <c:barChart>
        <c:barDir val="bar"/>
        <c:grouping val="clustered"/>
        <c:ser>
          <c:idx val="0"/>
          <c:order val="0"/>
          <c:tx>
            <c:strRef>
              <c:f>Sheet1!$B$1</c:f>
              <c:strCache>
                <c:ptCount val="1"/>
                <c:pt idx="0">
                  <c:v>Thai</c:v>
                </c:pt>
              </c:strCache>
            </c:strRef>
          </c:tx>
          <c:dLbls>
            <c:dLbl>
              <c:idx val="4"/>
              <c:dLblPos val="ctr"/>
              <c:showVal val="1"/>
            </c:dLbl>
            <c:showVal val="1"/>
          </c:dLbls>
          <c:cat>
            <c:strRef>
              <c:f>Sheet1!$A$2:$A$6</c:f>
              <c:strCache>
                <c:ptCount val="5"/>
                <c:pt idx="0">
                  <c:v>Access Internet</c:v>
                </c:pt>
                <c:pt idx="1">
                  <c:v>Listen to radio</c:v>
                </c:pt>
                <c:pt idx="2">
                  <c:v>Bluethooth</c:v>
                </c:pt>
                <c:pt idx="3">
                  <c:v>SMS</c:v>
                </c:pt>
                <c:pt idx="4">
                  <c:v>Voice calls</c:v>
                </c:pt>
              </c:strCache>
            </c:strRef>
          </c:cat>
          <c:val>
            <c:numRef>
              <c:f>Sheet1!$B$2:$B$6</c:f>
              <c:numCache>
                <c:formatCode>General</c:formatCode>
                <c:ptCount val="5"/>
                <c:pt idx="0">
                  <c:v>1</c:v>
                </c:pt>
                <c:pt idx="1">
                  <c:v>13</c:v>
                </c:pt>
                <c:pt idx="2">
                  <c:v>9</c:v>
                </c:pt>
                <c:pt idx="3">
                  <c:v>21</c:v>
                </c:pt>
                <c:pt idx="4">
                  <c:v>100</c:v>
                </c:pt>
              </c:numCache>
            </c:numRef>
          </c:val>
        </c:ser>
        <c:axId val="148778368"/>
        <c:axId val="148784256"/>
      </c:barChart>
      <c:catAx>
        <c:axId val="148778368"/>
        <c:scaling>
          <c:orientation val="minMax"/>
        </c:scaling>
        <c:axPos val="l"/>
        <c:majorTickMark val="none"/>
        <c:tickLblPos val="nextTo"/>
        <c:txPr>
          <a:bodyPr/>
          <a:lstStyle/>
          <a:p>
            <a:pPr>
              <a:defRPr sz="1200" baseline="0"/>
            </a:pPr>
            <a:endParaRPr lang="en-US"/>
          </a:p>
        </c:txPr>
        <c:crossAx val="148784256"/>
        <c:crosses val="autoZero"/>
        <c:auto val="1"/>
        <c:lblAlgn val="ctr"/>
        <c:lblOffset val="100"/>
      </c:catAx>
      <c:valAx>
        <c:axId val="148784256"/>
        <c:scaling>
          <c:orientation val="minMax"/>
          <c:max val="100"/>
          <c:min val="0"/>
        </c:scaling>
        <c:axPos val="b"/>
        <c:majorGridlines/>
        <c:numFmt formatCode="General" sourceLinked="1"/>
        <c:majorTickMark val="none"/>
        <c:tickLblPos val="nextTo"/>
        <c:txPr>
          <a:bodyPr/>
          <a:lstStyle/>
          <a:p>
            <a:pPr>
              <a:defRPr sz="1400"/>
            </a:pPr>
            <a:endParaRPr lang="en-US"/>
          </a:p>
        </c:txPr>
        <c:crossAx val="148778368"/>
        <c:crosses val="autoZero"/>
        <c:crossBetween val="between"/>
        <c:majorUnit val="20"/>
      </c:valAx>
      <c:spPr>
        <a:ln>
          <a:solidFill>
            <a:schemeClr val="tx1">
              <a:lumMod val="65000"/>
              <a:lumOff val="35000"/>
            </a:schemeClr>
          </a:solidFill>
        </a:ln>
      </c:spPr>
    </c:plotArea>
    <c:plotVisOnly val="1"/>
    <c:dispBlanksAs val="gap"/>
  </c:chart>
  <c:txPr>
    <a:bodyPr/>
    <a:lstStyle/>
    <a:p>
      <a:pPr>
        <a:defRPr sz="1800"/>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clustered"/>
        <c:ser>
          <c:idx val="0"/>
          <c:order val="0"/>
          <c:tx>
            <c:strRef>
              <c:f>Sheet1!$B$1</c:f>
              <c:strCache>
                <c:ptCount val="1"/>
                <c:pt idx="0">
                  <c:v>Thai</c:v>
                </c:pt>
              </c:strCache>
            </c:strRef>
          </c:tx>
          <c:dLbls>
            <c:showVal val="1"/>
          </c:dLbls>
          <c:cat>
            <c:strRef>
              <c:f>Sheet1!$A$2:$A$8</c:f>
              <c:strCache>
                <c:ptCount val="7"/>
                <c:pt idx="0">
                  <c:v>Employer</c:v>
                </c:pt>
                <c:pt idx="1">
                  <c:v>Posters / Billboards</c:v>
                </c:pt>
                <c:pt idx="2">
                  <c:v>Radio</c:v>
                </c:pt>
                <c:pt idx="3">
                  <c:v>Talking with friends</c:v>
                </c:pt>
                <c:pt idx="4">
                  <c:v>Newpaper</c:v>
                </c:pt>
                <c:pt idx="5">
                  <c:v>Brochures from HCWs</c:v>
                </c:pt>
                <c:pt idx="6">
                  <c:v>Television</c:v>
                </c:pt>
              </c:strCache>
            </c:strRef>
          </c:cat>
          <c:val>
            <c:numRef>
              <c:f>Sheet1!$B$2:$B$8</c:f>
              <c:numCache>
                <c:formatCode>General</c:formatCode>
                <c:ptCount val="7"/>
                <c:pt idx="0">
                  <c:v>2</c:v>
                </c:pt>
                <c:pt idx="1">
                  <c:v>20</c:v>
                </c:pt>
                <c:pt idx="2">
                  <c:v>28</c:v>
                </c:pt>
                <c:pt idx="3">
                  <c:v>31</c:v>
                </c:pt>
                <c:pt idx="4">
                  <c:v>45</c:v>
                </c:pt>
                <c:pt idx="5">
                  <c:v>69</c:v>
                </c:pt>
                <c:pt idx="6">
                  <c:v>98</c:v>
                </c:pt>
              </c:numCache>
            </c:numRef>
          </c:val>
        </c:ser>
        <c:axId val="148980480"/>
        <c:axId val="148982016"/>
      </c:barChart>
      <c:catAx>
        <c:axId val="148980480"/>
        <c:scaling>
          <c:orientation val="minMax"/>
        </c:scaling>
        <c:axPos val="l"/>
        <c:majorTickMark val="none"/>
        <c:tickLblPos val="nextTo"/>
        <c:txPr>
          <a:bodyPr/>
          <a:lstStyle/>
          <a:p>
            <a:pPr>
              <a:defRPr sz="1200" baseline="0"/>
            </a:pPr>
            <a:endParaRPr lang="en-US"/>
          </a:p>
        </c:txPr>
        <c:crossAx val="148982016"/>
        <c:crosses val="autoZero"/>
        <c:auto val="1"/>
        <c:lblAlgn val="ctr"/>
        <c:lblOffset val="100"/>
      </c:catAx>
      <c:valAx>
        <c:axId val="148982016"/>
        <c:scaling>
          <c:orientation val="minMax"/>
          <c:max val="100"/>
          <c:min val="0"/>
        </c:scaling>
        <c:axPos val="b"/>
        <c:majorGridlines/>
        <c:numFmt formatCode="General" sourceLinked="1"/>
        <c:majorTickMark val="none"/>
        <c:tickLblPos val="nextTo"/>
        <c:txPr>
          <a:bodyPr/>
          <a:lstStyle/>
          <a:p>
            <a:pPr>
              <a:defRPr sz="1400"/>
            </a:pPr>
            <a:endParaRPr lang="en-US"/>
          </a:p>
        </c:txPr>
        <c:crossAx val="148980480"/>
        <c:crosses val="autoZero"/>
        <c:crossBetween val="between"/>
        <c:majorUnit val="20"/>
      </c:valAx>
      <c:spPr>
        <a:ln>
          <a:solidFill>
            <a:schemeClr val="tx1">
              <a:lumMod val="65000"/>
              <a:lumOff val="35000"/>
            </a:schemeClr>
          </a:solidFill>
        </a:ln>
      </c:spPr>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506"/>
          <c:h val="0.64357129675196867"/>
        </c:manualLayout>
      </c:layout>
      <c:pieChart>
        <c:varyColors val="1"/>
        <c:ser>
          <c:idx val="0"/>
          <c:order val="0"/>
          <c:tx>
            <c:strRef>
              <c:f>Sheet1!$B$1</c:f>
              <c:strCache>
                <c:ptCount val="1"/>
                <c:pt idx="0">
                  <c:v>All of it</c:v>
                </c:pt>
              </c:strCache>
            </c:strRef>
          </c:tx>
          <c:dPt>
            <c:idx val="0"/>
            <c:spPr>
              <a:solidFill>
                <a:srgbClr val="9BBB59"/>
              </a:solidFill>
            </c:spPr>
          </c:dPt>
          <c:dPt>
            <c:idx val="1"/>
            <c:spPr>
              <a:solidFill>
                <a:srgbClr val="4F81BD"/>
              </a:solidFill>
            </c:spPr>
          </c:dPt>
          <c:dLbls>
            <c:dLbl>
              <c:idx val="0"/>
              <c:layout>
                <c:manualLayout>
                  <c:x val="4.0878427430613914E-2"/>
                  <c:y val="0"/>
                </c:manualLayout>
              </c:layout>
              <c:dLblPos val="bestFit"/>
              <c:showCatName val="1"/>
              <c:showPercent val="1"/>
            </c:dLbl>
            <c:dLbl>
              <c:idx val="1"/>
              <c:layout>
                <c:manualLayout>
                  <c:x val="-1.9086721302694325E-2"/>
                  <c:y val="2.6315789473684216E-2"/>
                </c:manualLayout>
              </c:layout>
              <c:tx>
                <c:rich>
                  <a:bodyPr/>
                  <a:lstStyle/>
                  <a:p>
                    <a:r>
                      <a:rPr lang="en-US" dirty="0" smtClean="0"/>
                      <a:t>Unregistered</a:t>
                    </a:r>
                    <a:r>
                      <a:rPr lang="en-US" dirty="0"/>
                      <a:t>
26%</a:t>
                    </a:r>
                  </a:p>
                </c:rich>
              </c:tx>
              <c:showCatName val="1"/>
              <c:showPercent val="1"/>
            </c:dLbl>
            <c:dLbl>
              <c:idx val="2"/>
              <c:layout>
                <c:manualLayout>
                  <c:x val="-0.10600032138839789"/>
                  <c:y val="4.2968642077635113E-3"/>
                </c:manualLayout>
              </c:layout>
              <c:dLblPos val="bestFit"/>
              <c:showCatName val="1"/>
              <c:showPercent val="1"/>
            </c:dLbl>
            <c:txPr>
              <a:bodyPr/>
              <a:lstStyle/>
              <a:p>
                <a:pPr>
                  <a:defRPr sz="1200" b="1"/>
                </a:pPr>
                <a:endParaRPr lang="en-US"/>
              </a:p>
            </c:txPr>
            <c:dLblPos val="inEnd"/>
            <c:showCatName val="1"/>
            <c:showPercent val="1"/>
          </c:dLbls>
          <c:cat>
            <c:strRef>
              <c:f>Sheet1!$A$2:$A$3</c:f>
              <c:strCache>
                <c:ptCount val="2"/>
                <c:pt idx="0">
                  <c:v>Registered</c:v>
                </c:pt>
                <c:pt idx="1">
                  <c:v>Unregistered</c:v>
                </c:pt>
              </c:strCache>
            </c:strRef>
          </c:cat>
          <c:val>
            <c:numRef>
              <c:f>Sheet1!$B$2:$B$3</c:f>
              <c:numCache>
                <c:formatCode>General</c:formatCode>
                <c:ptCount val="2"/>
                <c:pt idx="0">
                  <c:v>74</c:v>
                </c:pt>
                <c:pt idx="1">
                  <c:v>26</c:v>
                </c:pt>
              </c:numCache>
            </c:numRef>
          </c:val>
        </c:ser>
        <c:firstSliceAng val="0"/>
      </c:pieChart>
    </c:plotArea>
    <c:plotVisOnly val="1"/>
    <c:dispBlanksAs val="zero"/>
  </c:chart>
  <c:txPr>
    <a:bodyPr/>
    <a:lstStyle/>
    <a:p>
      <a:pPr>
        <a:defRPr sz="1800"/>
      </a:pPr>
      <a:endParaRPr lang="en-US"/>
    </a:p>
  </c:txPr>
  <c:externalData r:id="rId2"/>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clustered"/>
        <c:ser>
          <c:idx val="0"/>
          <c:order val="0"/>
          <c:tx>
            <c:strRef>
              <c:f>Sheet1!$B$1</c:f>
              <c:strCache>
                <c:ptCount val="1"/>
                <c:pt idx="0">
                  <c:v>Migrants</c:v>
                </c:pt>
              </c:strCache>
            </c:strRef>
          </c:tx>
          <c:dLbls>
            <c:showVal val="1"/>
          </c:dLbls>
          <c:cat>
            <c:strRef>
              <c:f>Sheet1!$A$2:$A$8</c:f>
              <c:strCache>
                <c:ptCount val="7"/>
                <c:pt idx="0">
                  <c:v>Employer</c:v>
                </c:pt>
                <c:pt idx="1">
                  <c:v>Posters / Billboards</c:v>
                </c:pt>
                <c:pt idx="2">
                  <c:v>Radio</c:v>
                </c:pt>
                <c:pt idx="3">
                  <c:v>Talking with friends</c:v>
                </c:pt>
                <c:pt idx="4">
                  <c:v>Newpaper</c:v>
                </c:pt>
                <c:pt idx="5">
                  <c:v>Brochures from HCWs</c:v>
                </c:pt>
                <c:pt idx="6">
                  <c:v>Television</c:v>
                </c:pt>
              </c:strCache>
            </c:strRef>
          </c:cat>
          <c:val>
            <c:numRef>
              <c:f>Sheet1!$B$2:$B$8</c:f>
              <c:numCache>
                <c:formatCode>General</c:formatCode>
                <c:ptCount val="7"/>
                <c:pt idx="0">
                  <c:v>17</c:v>
                </c:pt>
                <c:pt idx="1">
                  <c:v>10</c:v>
                </c:pt>
                <c:pt idx="2">
                  <c:v>8</c:v>
                </c:pt>
                <c:pt idx="3">
                  <c:v>61</c:v>
                </c:pt>
                <c:pt idx="4">
                  <c:v>6</c:v>
                </c:pt>
                <c:pt idx="5">
                  <c:v>49</c:v>
                </c:pt>
                <c:pt idx="6">
                  <c:v>48</c:v>
                </c:pt>
              </c:numCache>
            </c:numRef>
          </c:val>
        </c:ser>
        <c:axId val="149018112"/>
        <c:axId val="149019648"/>
      </c:barChart>
      <c:catAx>
        <c:axId val="149018112"/>
        <c:scaling>
          <c:orientation val="minMax"/>
        </c:scaling>
        <c:axPos val="l"/>
        <c:majorTickMark val="none"/>
        <c:tickLblPos val="nextTo"/>
        <c:txPr>
          <a:bodyPr/>
          <a:lstStyle/>
          <a:p>
            <a:pPr>
              <a:defRPr sz="1200" baseline="0"/>
            </a:pPr>
            <a:endParaRPr lang="en-US"/>
          </a:p>
        </c:txPr>
        <c:crossAx val="149019648"/>
        <c:crosses val="autoZero"/>
        <c:auto val="1"/>
        <c:lblAlgn val="ctr"/>
        <c:lblOffset val="100"/>
      </c:catAx>
      <c:valAx>
        <c:axId val="149019648"/>
        <c:scaling>
          <c:orientation val="minMax"/>
          <c:max val="100"/>
          <c:min val="0"/>
        </c:scaling>
        <c:axPos val="b"/>
        <c:majorGridlines/>
        <c:numFmt formatCode="General" sourceLinked="1"/>
        <c:majorTickMark val="none"/>
        <c:tickLblPos val="nextTo"/>
        <c:txPr>
          <a:bodyPr/>
          <a:lstStyle/>
          <a:p>
            <a:pPr>
              <a:defRPr sz="1400"/>
            </a:pPr>
            <a:endParaRPr lang="en-US"/>
          </a:p>
        </c:txPr>
        <c:crossAx val="149018112"/>
        <c:crosses val="autoZero"/>
        <c:crossBetween val="between"/>
        <c:majorUnit val="20"/>
      </c:valAx>
      <c:spPr>
        <a:ln>
          <a:solidFill>
            <a:schemeClr val="tx1">
              <a:lumMod val="65000"/>
              <a:lumOff val="35000"/>
            </a:schemeClr>
          </a:solidFill>
        </a:ln>
      </c:spPr>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467"/>
          <c:h val="0.64357129675196867"/>
        </c:manualLayout>
      </c:layout>
      <c:pieChart>
        <c:varyColors val="1"/>
        <c:ser>
          <c:idx val="0"/>
          <c:order val="0"/>
          <c:tx>
            <c:strRef>
              <c:f>Sheet1!$B$1</c:f>
              <c:strCache>
                <c:ptCount val="1"/>
                <c:pt idx="0">
                  <c:v>All of it</c:v>
                </c:pt>
              </c:strCache>
            </c:strRef>
          </c:tx>
          <c:dPt>
            <c:idx val="0"/>
            <c:spPr>
              <a:solidFill>
                <a:srgbClr val="C00000"/>
              </a:solidFill>
            </c:spPr>
          </c:dPt>
          <c:dPt>
            <c:idx val="1"/>
            <c:spPr>
              <a:solidFill>
                <a:srgbClr val="4F81BD"/>
              </a:solidFill>
            </c:spPr>
          </c:dPt>
          <c:dLbls>
            <c:dLbl>
              <c:idx val="0"/>
              <c:layout>
                <c:manualLayout>
                  <c:x val="4.0878427430613914E-2"/>
                  <c:y val="0"/>
                </c:manualLayout>
              </c:layout>
              <c:dLblPos val="bestFit"/>
              <c:showCatName val="1"/>
              <c:showPercent val="1"/>
            </c:dLbl>
            <c:dLbl>
              <c:idx val="1"/>
              <c:layout>
                <c:manualLayout>
                  <c:x val="-6.6101558733729715E-3"/>
                  <c:y val="-4.3859649122807015E-3"/>
                </c:manualLayout>
              </c:layout>
              <c:showCatName val="1"/>
              <c:showPercent val="1"/>
            </c:dLbl>
            <c:dLbl>
              <c:idx val="2"/>
              <c:layout>
                <c:manualLayout>
                  <c:x val="-0.10600032138839789"/>
                  <c:y val="4.2968642077635113E-3"/>
                </c:manualLayout>
              </c:layout>
              <c:dLblPos val="bestFit"/>
              <c:showCatName val="1"/>
              <c:showPercent val="1"/>
            </c:dLbl>
            <c:txPr>
              <a:bodyPr/>
              <a:lstStyle/>
              <a:p>
                <a:pPr>
                  <a:defRPr sz="1200" b="1"/>
                </a:pPr>
                <a:endParaRPr lang="en-US"/>
              </a:p>
            </c:txPr>
            <c:dLblPos val="inEnd"/>
            <c:showCatName val="1"/>
            <c:showPercent val="1"/>
          </c:dLbls>
          <c:cat>
            <c:strRef>
              <c:f>Sheet1!$A$2:$A$4</c:f>
              <c:strCache>
                <c:ptCount val="3"/>
                <c:pt idx="0">
                  <c:v>No screens</c:v>
                </c:pt>
                <c:pt idx="1">
                  <c:v>Some screens</c:v>
                </c:pt>
                <c:pt idx="2">
                  <c:v>All have screens</c:v>
                </c:pt>
              </c:strCache>
            </c:strRef>
          </c:cat>
          <c:val>
            <c:numRef>
              <c:f>Sheet1!$B$2:$B$4</c:f>
              <c:numCache>
                <c:formatCode>General</c:formatCode>
                <c:ptCount val="3"/>
                <c:pt idx="0">
                  <c:v>46</c:v>
                </c:pt>
                <c:pt idx="1">
                  <c:v>11</c:v>
                </c:pt>
                <c:pt idx="2">
                  <c:v>43</c:v>
                </c:pt>
              </c:numCache>
            </c:numRef>
          </c:val>
        </c:ser>
        <c:firstSliceAng val="0"/>
      </c:pieChart>
    </c:plotArea>
    <c:plotVisOnly val="1"/>
    <c:dispBlanksAs val="zero"/>
  </c:chart>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38"/>
          <c:y val="2.8613127460630012E-2"/>
          <c:w val="0.48643732033496484"/>
          <c:h val="0.64357129675196867"/>
        </c:manualLayout>
      </c:layout>
      <c:pieChart>
        <c:varyColors val="1"/>
        <c:ser>
          <c:idx val="0"/>
          <c:order val="0"/>
          <c:tx>
            <c:strRef>
              <c:f>Sheet1!$B$1</c:f>
              <c:strCache>
                <c:ptCount val="1"/>
                <c:pt idx="0">
                  <c:v>All of it</c:v>
                </c:pt>
              </c:strCache>
            </c:strRef>
          </c:tx>
          <c:dPt>
            <c:idx val="0"/>
            <c:spPr>
              <a:solidFill>
                <a:srgbClr val="C00000"/>
              </a:solidFill>
            </c:spPr>
          </c:dPt>
          <c:dPt>
            <c:idx val="1"/>
            <c:spPr>
              <a:solidFill>
                <a:srgbClr val="4F81BD"/>
              </a:solidFill>
            </c:spPr>
          </c:dPt>
          <c:dLbls>
            <c:dLbl>
              <c:idx val="0"/>
              <c:layout>
                <c:manualLayout>
                  <c:x val="-0.27884969735926129"/>
                  <c:y val="0"/>
                </c:manualLayout>
              </c:layout>
              <c:dLblPos val="bestFit"/>
              <c:showCatName val="1"/>
              <c:showPercent val="1"/>
            </c:dLbl>
            <c:dLbl>
              <c:idx val="1"/>
              <c:layout>
                <c:manualLayout>
                  <c:x val="-0.24130403342439438"/>
                  <c:y val="1.8110236220472461E-3"/>
                </c:manualLayout>
              </c:layout>
              <c:showCatName val="1"/>
              <c:showPercent val="1"/>
            </c:dLbl>
            <c:dLbl>
              <c:idx val="2"/>
              <c:layout>
                <c:manualLayout>
                  <c:x val="0.302162676094062"/>
                  <c:y val="4.2968642077635183E-3"/>
                </c:manualLayout>
              </c:layout>
              <c:dLblPos val="bestFit"/>
              <c:showCatName val="1"/>
              <c:showPercent val="1"/>
            </c:dLbl>
            <c:txPr>
              <a:bodyPr/>
              <a:lstStyle/>
              <a:p>
                <a:pPr>
                  <a:defRPr sz="1200" b="1"/>
                </a:pPr>
                <a:endParaRPr lang="en-US"/>
              </a:p>
            </c:txPr>
            <c:dLblPos val="inEnd"/>
            <c:showCatName val="1"/>
            <c:showPercent val="1"/>
          </c:dLbls>
          <c:cat>
            <c:strRef>
              <c:f>Sheet1!$A$2:$A$4</c:f>
              <c:strCache>
                <c:ptCount val="3"/>
                <c:pt idx="0">
                  <c:v>No screens</c:v>
                </c:pt>
                <c:pt idx="1">
                  <c:v>Some screens</c:v>
                </c:pt>
                <c:pt idx="2">
                  <c:v>All have screens</c:v>
                </c:pt>
              </c:strCache>
            </c:strRef>
          </c:cat>
          <c:val>
            <c:numRef>
              <c:f>Sheet1!$B$2:$B$4</c:f>
              <c:numCache>
                <c:formatCode>General</c:formatCode>
                <c:ptCount val="3"/>
                <c:pt idx="0">
                  <c:v>98</c:v>
                </c:pt>
                <c:pt idx="1">
                  <c:v>1</c:v>
                </c:pt>
                <c:pt idx="2">
                  <c:v>1</c:v>
                </c:pt>
              </c:numCache>
            </c:numRef>
          </c:val>
        </c:ser>
        <c:firstSliceAng val="0"/>
      </c:pieChart>
    </c:plotArea>
    <c:plotVisOnly val="1"/>
    <c:dispBlanksAs val="zero"/>
  </c:chart>
  <c:txPr>
    <a:bodyPr/>
    <a:lstStyle/>
    <a:p>
      <a:pPr>
        <a:defRPr sz="18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33"/>
          <c:y val="0.20782704793479764"/>
          <c:w val="0.48643732033496484"/>
          <c:h val="0.64357129675196867"/>
        </c:manualLayout>
      </c:layout>
      <c:pieChart>
        <c:varyColors val="1"/>
        <c:ser>
          <c:idx val="0"/>
          <c:order val="0"/>
          <c:tx>
            <c:strRef>
              <c:f>Sheet1!$B$1</c:f>
              <c:strCache>
                <c:ptCount val="1"/>
                <c:pt idx="0">
                  <c:v>All of it</c:v>
                </c:pt>
              </c:strCache>
            </c:strRef>
          </c:tx>
          <c:dPt>
            <c:idx val="0"/>
            <c:spPr>
              <a:solidFill>
                <a:srgbClr val="C00000"/>
              </a:solidFill>
            </c:spPr>
          </c:dPt>
          <c:dPt>
            <c:idx val="1"/>
            <c:spPr>
              <a:solidFill>
                <a:srgbClr val="4F81BD"/>
              </a:solidFill>
            </c:spPr>
          </c:dPt>
          <c:dLbls>
            <c:dLbl>
              <c:idx val="0"/>
              <c:layout>
                <c:manualLayout>
                  <c:x val="-0.17340725266484591"/>
                  <c:y val="0"/>
                </c:manualLayout>
              </c:layout>
              <c:dLblPos val="bestFit"/>
              <c:showCatName val="1"/>
              <c:showPercent val="1"/>
            </c:dLbl>
            <c:dLbl>
              <c:idx val="1"/>
              <c:layout>
                <c:manualLayout>
                  <c:x val="8.5226578820504578E-2"/>
                  <c:y val="1.81102362204725E-3"/>
                </c:manualLayout>
              </c:layout>
              <c:showCatName val="1"/>
              <c:showPercent val="1"/>
            </c:dLbl>
            <c:dLbl>
              <c:idx val="2"/>
              <c:layout>
                <c:manualLayout>
                  <c:x val="-0.13321120574214002"/>
                  <c:y val="-0.10483181378643459"/>
                </c:manualLayout>
              </c:layout>
              <c:dLblPos val="bestFit"/>
              <c:showCatName val="1"/>
              <c:showPercent val="1"/>
            </c:dLbl>
            <c:txPr>
              <a:bodyPr/>
              <a:lstStyle/>
              <a:p>
                <a:pPr>
                  <a:defRPr sz="1600" b="1"/>
                </a:pPr>
                <a:endParaRPr lang="en-US"/>
              </a:p>
            </c:txPr>
            <c:dLblPos val="inEnd"/>
            <c:showCatName val="1"/>
            <c:showPercent val="1"/>
          </c:dLbls>
          <c:cat>
            <c:strRef>
              <c:f>Sheet1!$A$2:$A$4</c:f>
              <c:strCache>
                <c:ptCount val="3"/>
                <c:pt idx="0">
                  <c:v>Many</c:v>
                </c:pt>
                <c:pt idx="1">
                  <c:v>Few</c:v>
                </c:pt>
                <c:pt idx="2">
                  <c:v>None</c:v>
                </c:pt>
              </c:strCache>
            </c:strRef>
          </c:cat>
          <c:val>
            <c:numRef>
              <c:f>Sheet1!$B$2:$B$4</c:f>
              <c:numCache>
                <c:formatCode>General</c:formatCode>
                <c:ptCount val="3"/>
                <c:pt idx="0">
                  <c:v>2</c:v>
                </c:pt>
                <c:pt idx="1">
                  <c:v>9</c:v>
                </c:pt>
                <c:pt idx="2">
                  <c:v>89</c:v>
                </c:pt>
              </c:numCache>
            </c:numRef>
          </c:val>
        </c:ser>
        <c:firstSliceAng val="0"/>
      </c:pieChart>
    </c:plotArea>
    <c:plotVisOnly val="1"/>
    <c:dispBlanksAs val="zero"/>
  </c:chart>
  <c:txPr>
    <a:bodyPr/>
    <a:lstStyle/>
    <a:p>
      <a:pPr>
        <a:defRPr sz="180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52"/>
          <c:y val="0.20782704793479764"/>
          <c:w val="0.48643732033496506"/>
          <c:h val="0.64357129675196867"/>
        </c:manualLayout>
      </c:layout>
      <c:pieChart>
        <c:varyColors val="1"/>
        <c:ser>
          <c:idx val="0"/>
          <c:order val="0"/>
          <c:tx>
            <c:strRef>
              <c:f>Sheet1!$B$1</c:f>
              <c:strCache>
                <c:ptCount val="1"/>
                <c:pt idx="0">
                  <c:v>All of it</c:v>
                </c:pt>
              </c:strCache>
            </c:strRef>
          </c:tx>
          <c:dPt>
            <c:idx val="0"/>
            <c:spPr>
              <a:solidFill>
                <a:srgbClr val="C00000"/>
              </a:solidFill>
            </c:spPr>
          </c:dPt>
          <c:dPt>
            <c:idx val="1"/>
            <c:spPr>
              <a:solidFill>
                <a:srgbClr val="4F81BD"/>
              </a:solidFill>
            </c:spPr>
          </c:dPt>
          <c:dLbls>
            <c:dLbl>
              <c:idx val="0"/>
              <c:layout>
                <c:manualLayout>
                  <c:x val="-3.0550109807702598E-2"/>
                  <c:y val="0.17982456140350847"/>
                </c:manualLayout>
              </c:layout>
              <c:dLblPos val="bestFit"/>
              <c:showCatName val="1"/>
              <c:showPercent val="1"/>
            </c:dLbl>
            <c:dLbl>
              <c:idx val="1"/>
              <c:layout>
                <c:manualLayout>
                  <c:x val="8.8627939364722824E-2"/>
                  <c:y val="-0.29204862550075988"/>
                </c:manualLayout>
              </c:layout>
              <c:showCatName val="1"/>
              <c:showPercent val="1"/>
            </c:dLbl>
            <c:dLbl>
              <c:idx val="2"/>
              <c:layout>
                <c:manualLayout>
                  <c:x val="3.0054100380309652E-2"/>
                  <c:y val="5.3062923055670924E-2"/>
                </c:manualLayout>
              </c:layout>
              <c:dLblPos val="bestFit"/>
              <c:showCatName val="1"/>
              <c:showPercent val="1"/>
            </c:dLbl>
            <c:txPr>
              <a:bodyPr/>
              <a:lstStyle/>
              <a:p>
                <a:pPr>
                  <a:defRPr sz="1600" b="1"/>
                </a:pPr>
                <a:endParaRPr lang="en-US"/>
              </a:p>
            </c:txPr>
            <c:dLblPos val="inEnd"/>
            <c:showCatName val="1"/>
            <c:showPercent val="1"/>
          </c:dLbls>
          <c:cat>
            <c:strRef>
              <c:f>Sheet1!$A$2:$A$3</c:f>
              <c:strCache>
                <c:ptCount val="2"/>
                <c:pt idx="0">
                  <c:v>Many</c:v>
                </c:pt>
                <c:pt idx="1">
                  <c:v>Few</c:v>
                </c:pt>
              </c:strCache>
            </c:strRef>
          </c:cat>
          <c:val>
            <c:numRef>
              <c:f>Sheet1!$B$2:$B$3</c:f>
              <c:numCache>
                <c:formatCode>General</c:formatCode>
                <c:ptCount val="2"/>
                <c:pt idx="0">
                  <c:v>53</c:v>
                </c:pt>
                <c:pt idx="1">
                  <c:v>47</c:v>
                </c:pt>
              </c:numCache>
            </c:numRef>
          </c:val>
        </c:ser>
        <c:firstSliceAng val="0"/>
      </c:pieChart>
    </c:plotArea>
    <c:plotVisOnly val="1"/>
    <c:dispBlanksAs val="zero"/>
  </c:chart>
  <c:txPr>
    <a:bodyPr/>
    <a:lstStyle/>
    <a:p>
      <a:pPr>
        <a:defRPr sz="1800"/>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44"/>
          <c:y val="0.20782704793479764"/>
          <c:w val="0.48643732033496495"/>
          <c:h val="0.64357129675196867"/>
        </c:manualLayout>
      </c:layout>
      <c:pieChart>
        <c:varyColors val="1"/>
        <c:ser>
          <c:idx val="0"/>
          <c:order val="0"/>
          <c:tx>
            <c:strRef>
              <c:f>Sheet1!$B$1</c:f>
              <c:strCache>
                <c:ptCount val="1"/>
                <c:pt idx="0">
                  <c:v>All of it</c:v>
                </c:pt>
              </c:strCache>
            </c:strRef>
          </c:tx>
          <c:explosion val="1"/>
          <c:dPt>
            <c:idx val="0"/>
            <c:spPr>
              <a:solidFill>
                <a:srgbClr val="C00000"/>
              </a:solidFill>
            </c:spPr>
          </c:dPt>
          <c:dPt>
            <c:idx val="1"/>
            <c:spPr>
              <a:solidFill>
                <a:srgbClr val="4F81BD"/>
              </a:solidFill>
            </c:spPr>
          </c:dPt>
          <c:dLbls>
            <c:dLbl>
              <c:idx val="0"/>
              <c:layout>
                <c:manualLayout>
                  <c:x val="-8.49718785151857E-2"/>
                  <c:y val="4.3859649122807015E-3"/>
                </c:manualLayout>
              </c:layout>
              <c:dLblPos val="bestFit"/>
              <c:showCatName val="1"/>
              <c:showPercent val="1"/>
            </c:dLbl>
            <c:dLbl>
              <c:idx val="1"/>
              <c:layout>
                <c:manualLayout>
                  <c:x val="-4.0623761315549844E-2"/>
                  <c:y val="-8.1522309711286572E-2"/>
                </c:manualLayout>
              </c:layout>
              <c:showCatName val="1"/>
              <c:showPercent val="1"/>
            </c:dLbl>
            <c:dLbl>
              <c:idx val="2"/>
              <c:layout>
                <c:manualLayout>
                  <c:x val="4.0258182012962655E-2"/>
                  <c:y val="5.3062923055670924E-2"/>
                </c:manualLayout>
              </c:layout>
              <c:dLblPos val="bestFit"/>
              <c:showCatName val="1"/>
              <c:showPercent val="1"/>
            </c:dLbl>
            <c:txPr>
              <a:bodyPr/>
              <a:lstStyle/>
              <a:p>
                <a:pPr>
                  <a:defRPr sz="1600" b="1"/>
                </a:pPr>
                <a:endParaRPr lang="en-US"/>
              </a:p>
            </c:txPr>
            <c:dLblPos val="inEnd"/>
            <c:showCatName val="1"/>
            <c:showPercent val="1"/>
          </c:dLbls>
          <c:cat>
            <c:strRef>
              <c:f>Sheet1!$A$2:$A$4</c:f>
              <c:strCache>
                <c:ptCount val="3"/>
                <c:pt idx="0">
                  <c:v>Many</c:v>
                </c:pt>
                <c:pt idx="1">
                  <c:v>Few</c:v>
                </c:pt>
                <c:pt idx="2">
                  <c:v>None</c:v>
                </c:pt>
              </c:strCache>
            </c:strRef>
          </c:cat>
          <c:val>
            <c:numRef>
              <c:f>Sheet1!$B$2:$B$4</c:f>
              <c:numCache>
                <c:formatCode>General</c:formatCode>
                <c:ptCount val="3"/>
                <c:pt idx="0">
                  <c:v>2</c:v>
                </c:pt>
                <c:pt idx="1">
                  <c:v>29</c:v>
                </c:pt>
                <c:pt idx="2">
                  <c:v>69</c:v>
                </c:pt>
              </c:numCache>
            </c:numRef>
          </c:val>
        </c:ser>
        <c:firstSliceAng val="0"/>
      </c:pieChart>
    </c:plotArea>
    <c:plotVisOnly val="1"/>
    <c:dispBlanksAs val="zero"/>
  </c:chart>
  <c:txPr>
    <a:bodyPr/>
    <a:lstStyle/>
    <a:p>
      <a:pPr>
        <a:defRPr sz="180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29516115485564332"/>
          <c:y val="4.2635658914728813E-2"/>
          <c:w val="0.60393884514435703"/>
          <c:h val="0.67799121040103083"/>
        </c:manualLayout>
      </c:layout>
      <c:barChart>
        <c:barDir val="bar"/>
        <c:grouping val="clustered"/>
        <c:ser>
          <c:idx val="0"/>
          <c:order val="0"/>
          <c:tx>
            <c:strRef>
              <c:f>Sheet1!$B$1</c:f>
              <c:strCache>
                <c:ptCount val="1"/>
                <c:pt idx="0">
                  <c:v>Thai</c:v>
                </c:pt>
              </c:strCache>
            </c:strRef>
          </c:tx>
          <c:dLbls>
            <c:showVal val="1"/>
          </c:dLbls>
          <c:cat>
            <c:strRef>
              <c:f>Sheet1!$A$2:$A$4</c:f>
              <c:strCache>
                <c:ptCount val="3"/>
                <c:pt idx="0">
                  <c:v>Mosquito net</c:v>
                </c:pt>
                <c:pt idx="1">
                  <c:v>Mosquito repellant</c:v>
                </c:pt>
                <c:pt idx="2">
                  <c:v>Mosquito coil</c:v>
                </c:pt>
              </c:strCache>
            </c:strRef>
          </c:cat>
          <c:val>
            <c:numRef>
              <c:f>Sheet1!$B$2:$B$4</c:f>
              <c:numCache>
                <c:formatCode>General</c:formatCode>
                <c:ptCount val="3"/>
                <c:pt idx="0">
                  <c:v>25</c:v>
                </c:pt>
                <c:pt idx="1">
                  <c:v>41</c:v>
                </c:pt>
                <c:pt idx="2">
                  <c:v>42</c:v>
                </c:pt>
              </c:numCache>
            </c:numRef>
          </c:val>
        </c:ser>
        <c:ser>
          <c:idx val="1"/>
          <c:order val="1"/>
          <c:tx>
            <c:strRef>
              <c:f>Sheet1!$C$1</c:f>
              <c:strCache>
                <c:ptCount val="1"/>
                <c:pt idx="0">
                  <c:v>Migrants</c:v>
                </c:pt>
              </c:strCache>
            </c:strRef>
          </c:tx>
          <c:spPr>
            <a:solidFill>
              <a:schemeClr val="accent2"/>
            </a:solidFill>
          </c:spPr>
          <c:dLbls>
            <c:showVal val="1"/>
          </c:dLbls>
          <c:cat>
            <c:strRef>
              <c:f>Sheet1!$A$2:$A$4</c:f>
              <c:strCache>
                <c:ptCount val="3"/>
                <c:pt idx="0">
                  <c:v>Mosquito net</c:v>
                </c:pt>
                <c:pt idx="1">
                  <c:v>Mosquito repellant</c:v>
                </c:pt>
                <c:pt idx="2">
                  <c:v>Mosquito coil</c:v>
                </c:pt>
              </c:strCache>
            </c:strRef>
          </c:cat>
          <c:val>
            <c:numRef>
              <c:f>Sheet1!$C$2:$C$4</c:f>
              <c:numCache>
                <c:formatCode>General</c:formatCode>
                <c:ptCount val="3"/>
                <c:pt idx="0">
                  <c:v>85</c:v>
                </c:pt>
                <c:pt idx="1">
                  <c:v>29</c:v>
                </c:pt>
                <c:pt idx="2">
                  <c:v>62</c:v>
                </c:pt>
              </c:numCache>
            </c:numRef>
          </c:val>
        </c:ser>
        <c:axId val="145667968"/>
        <c:axId val="145669504"/>
      </c:barChart>
      <c:catAx>
        <c:axId val="145667968"/>
        <c:scaling>
          <c:orientation val="minMax"/>
        </c:scaling>
        <c:axPos val="l"/>
        <c:majorTickMark val="none"/>
        <c:tickLblPos val="nextTo"/>
        <c:txPr>
          <a:bodyPr/>
          <a:lstStyle/>
          <a:p>
            <a:pPr>
              <a:defRPr sz="1200" baseline="0"/>
            </a:pPr>
            <a:endParaRPr lang="en-US"/>
          </a:p>
        </c:txPr>
        <c:crossAx val="145669504"/>
        <c:crosses val="autoZero"/>
        <c:auto val="1"/>
        <c:lblAlgn val="ctr"/>
        <c:lblOffset val="100"/>
      </c:catAx>
      <c:valAx>
        <c:axId val="145669504"/>
        <c:scaling>
          <c:orientation val="minMax"/>
          <c:max val="100"/>
          <c:min val="0"/>
        </c:scaling>
        <c:axPos val="b"/>
        <c:majorGridlines/>
        <c:numFmt formatCode="General" sourceLinked="1"/>
        <c:majorTickMark val="none"/>
        <c:tickLblPos val="nextTo"/>
        <c:txPr>
          <a:bodyPr/>
          <a:lstStyle/>
          <a:p>
            <a:pPr>
              <a:defRPr sz="1400"/>
            </a:pPr>
            <a:endParaRPr lang="en-US"/>
          </a:p>
        </c:txPr>
        <c:crossAx val="145667968"/>
        <c:crosses val="autoZero"/>
        <c:crossBetween val="between"/>
        <c:majorUnit val="20"/>
      </c:valAx>
      <c:spPr>
        <a:ln>
          <a:solidFill>
            <a:schemeClr val="tx1">
              <a:lumMod val="65000"/>
              <a:lumOff val="35000"/>
            </a:schemeClr>
          </a:solidFill>
        </a:ln>
      </c:spPr>
    </c:plotArea>
    <c:legend>
      <c:legendPos val="b"/>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61950" cy="3407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68734" y="0"/>
            <a:ext cx="4261948" cy="340769"/>
          </a:xfrm>
          <a:prstGeom prst="rect">
            <a:avLst/>
          </a:prstGeom>
        </p:spPr>
        <p:txBody>
          <a:bodyPr vert="horz" lIns="91440" tIns="45720" rIns="91440" bIns="45720" rtlCol="0"/>
          <a:lstStyle>
            <a:lvl1pPr algn="r">
              <a:defRPr sz="1200"/>
            </a:lvl1pPr>
          </a:lstStyle>
          <a:p>
            <a:fld id="{BC679BD4-B933-4822-81AD-94E401A116AC}" type="datetimeFigureOut">
              <a:rPr lang="en-US" smtClean="0"/>
              <a:pPr/>
              <a:t>3/24/2011</a:t>
            </a:fld>
            <a:endParaRPr lang="en-US"/>
          </a:p>
        </p:txBody>
      </p:sp>
      <p:sp>
        <p:nvSpPr>
          <p:cNvPr id="4" name="Footer Placeholder 3"/>
          <p:cNvSpPr>
            <a:spLocks noGrp="1"/>
          </p:cNvSpPr>
          <p:nvPr>
            <p:ph type="ftr" sz="quarter" idx="2"/>
          </p:nvPr>
        </p:nvSpPr>
        <p:spPr>
          <a:xfrm>
            <a:off x="1" y="6466920"/>
            <a:ext cx="4261950" cy="34076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68734" y="6466920"/>
            <a:ext cx="4261948" cy="340769"/>
          </a:xfrm>
          <a:prstGeom prst="rect">
            <a:avLst/>
          </a:prstGeom>
        </p:spPr>
        <p:txBody>
          <a:bodyPr vert="horz" lIns="91440" tIns="45720" rIns="91440" bIns="45720" rtlCol="0" anchor="b"/>
          <a:lstStyle>
            <a:lvl1pPr algn="r">
              <a:defRPr sz="1200"/>
            </a:lvl1pPr>
          </a:lstStyle>
          <a:p>
            <a:fld id="{6C7B9743-16DF-4D24-8280-CD0F232D031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60956" cy="34044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569744" y="0"/>
            <a:ext cx="4260956" cy="340440"/>
          </a:xfrm>
          <a:prstGeom prst="rect">
            <a:avLst/>
          </a:prstGeom>
        </p:spPr>
        <p:txBody>
          <a:bodyPr vert="horz" lIns="91440" tIns="45720" rIns="91440" bIns="45720" rtlCol="0"/>
          <a:lstStyle>
            <a:lvl1pPr algn="r">
              <a:defRPr sz="1200"/>
            </a:lvl1pPr>
          </a:lstStyle>
          <a:p>
            <a:fld id="{A5E8E53F-2D59-41EC-85A0-A8DE73703D38}" type="datetimeFigureOut">
              <a:rPr lang="en-US" smtClean="0"/>
              <a:pPr/>
              <a:t>3/24/2011</a:t>
            </a:fld>
            <a:endParaRPr lang="en-GB" dirty="0"/>
          </a:p>
        </p:txBody>
      </p:sp>
      <p:sp>
        <p:nvSpPr>
          <p:cNvPr id="4" name="Slide Image Placeholder 3"/>
          <p:cNvSpPr>
            <a:spLocks noGrp="1" noRot="1" noChangeAspect="1"/>
          </p:cNvSpPr>
          <p:nvPr>
            <p:ph type="sldImg" idx="2"/>
          </p:nvPr>
        </p:nvSpPr>
        <p:spPr>
          <a:xfrm>
            <a:off x="3214688" y="511175"/>
            <a:ext cx="3403600" cy="25527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83298" y="3234174"/>
            <a:ext cx="7866379" cy="306395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467167"/>
            <a:ext cx="4260956" cy="34044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569744" y="6467167"/>
            <a:ext cx="4260956" cy="340440"/>
          </a:xfrm>
          <a:prstGeom prst="rect">
            <a:avLst/>
          </a:prstGeom>
        </p:spPr>
        <p:txBody>
          <a:bodyPr vert="horz" lIns="91440" tIns="45720" rIns="91440" bIns="45720" rtlCol="0" anchor="b"/>
          <a:lstStyle>
            <a:lvl1pPr algn="r">
              <a:defRPr sz="1200"/>
            </a:lvl1pPr>
          </a:lstStyle>
          <a:p>
            <a:fld id="{8E05E8D5-0FA6-4B91-A383-4A48D307293A}"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9" descr="P1080044"/>
          <p:cNvPicPr>
            <a:picLocks noChangeAspect="1" noChangeArrowheads="1"/>
          </p:cNvPicPr>
          <p:nvPr userDrawn="1"/>
        </p:nvPicPr>
        <p:blipFill>
          <a:blip r:embed="rId2" cstate="screen"/>
          <a:srcRect/>
          <a:stretch>
            <a:fillRect/>
          </a:stretch>
        </p:blipFill>
        <p:spPr bwMode="auto">
          <a:xfrm>
            <a:off x="619250" y="1512125"/>
            <a:ext cx="7964130" cy="2438400"/>
          </a:xfrm>
          <a:prstGeom prst="rect">
            <a:avLst/>
          </a:prstGeom>
          <a:ln>
            <a:noFill/>
          </a:ln>
          <a:effectLst>
            <a:softEdge rad="112500"/>
          </a:effectLst>
        </p:spPr>
      </p:pic>
      <p:sp>
        <p:nvSpPr>
          <p:cNvPr id="2" name="Title 1"/>
          <p:cNvSpPr>
            <a:spLocks noGrp="1"/>
          </p:cNvSpPr>
          <p:nvPr>
            <p:ph type="ctrTitle"/>
          </p:nvPr>
        </p:nvSpPr>
        <p:spPr>
          <a:xfrm>
            <a:off x="684548" y="762000"/>
            <a:ext cx="7772400" cy="460375"/>
          </a:xfr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4548" y="4267201"/>
            <a:ext cx="6400800" cy="1752600"/>
          </a:xfrm>
        </p:spPr>
        <p:txBody>
          <a:bodyPr>
            <a:normAutofit/>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465138" indent="-465138">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3505202"/>
            <a:ext cx="7772400" cy="993775"/>
          </a:xfrm>
          <a:noFill/>
        </p:spPr>
        <p:txBody>
          <a:bodyPr anchor="b">
            <a:normAutofit/>
          </a:bodyPr>
          <a:lstStyle>
            <a:lvl1pPr algn="l">
              <a:defRPr sz="3200" b="1" cap="none">
                <a:solidFill>
                  <a:srgbClr val="C0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3900" y="4519614"/>
            <a:ext cx="7772400" cy="966787"/>
          </a:xfrm>
          <a:noFill/>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101A7E9F-C1A0-401E-B621-B10582A8020B}" type="datetimeFigureOut">
              <a:rPr lang="en-US" smtClean="0"/>
              <a:pPr/>
              <a:t>3/24/2011</a:t>
            </a:fld>
            <a:endParaRPr lang="en-GB" dirty="0"/>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95402"/>
            <a:ext cx="8229600" cy="4830763"/>
          </a:xfrm>
          <a:prstGeom prst="rect">
            <a:avLst/>
          </a:prstGeom>
        </p:spPr>
        <p:txBody>
          <a:bodyPr vert="horz" lIns="91440" tIns="45720" rIns="91440" bIns="45720" rtlCol="0">
            <a:normAutofit/>
          </a:bodyPr>
          <a:lstStyle/>
          <a:p>
            <a:pPr lvl="0"/>
            <a:r>
              <a:rPr lang="en-US" dirty="0" smtClean="0"/>
              <a:t> 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p:nvSpPr>
        <p:spPr>
          <a:xfrm>
            <a:off x="4221487" y="6428601"/>
            <a:ext cx="701026" cy="276999"/>
          </a:xfrm>
          <a:prstGeom prst="rect">
            <a:avLst/>
          </a:prstGeom>
          <a:noFill/>
        </p:spPr>
        <p:txBody>
          <a:bodyPr wrap="none" rtlCol="0">
            <a:spAutoFit/>
          </a:bodyPr>
          <a:lstStyle/>
          <a:p>
            <a:r>
              <a:rPr lang="en-GB" sz="1200" dirty="0" smtClean="0">
                <a:solidFill>
                  <a:schemeClr val="tx1">
                    <a:lumMod val="50000"/>
                    <a:lumOff val="50000"/>
                  </a:schemeClr>
                </a:solidFill>
              </a:rPr>
              <a:t>Page </a:t>
            </a:r>
            <a:fld id="{4DECA811-ABA2-450C-8E07-F771281E8F12}" type="slidenum">
              <a:rPr lang="en-GB" sz="1200" smtClean="0">
                <a:solidFill>
                  <a:schemeClr val="tx1">
                    <a:lumMod val="50000"/>
                    <a:lumOff val="50000"/>
                  </a:schemeClr>
                </a:solidFill>
              </a:rPr>
              <a:pPr/>
              <a:t>‹#›</a:t>
            </a:fld>
            <a:endParaRPr lang="en-GB" sz="1200" dirty="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b="0" kern="1200">
          <a:solidFill>
            <a:schemeClr val="tx1"/>
          </a:solidFill>
          <a:latin typeface="Nyala" pitchFamily="2" charset="0"/>
          <a:ea typeface="Tahoma" pitchFamily="34" charset="0"/>
          <a:cs typeface="Tahoma" pitchFamily="34" charset="0"/>
        </a:defRPr>
      </a:lvl1pPr>
    </p:titleStyle>
    <p:bodyStyle>
      <a:lvl1pPr marL="342900" indent="-342900" algn="l" defTabSz="914400" rtl="0" eaLnBrk="1" latinLnBrk="0" hangingPunct="1">
        <a:spcBef>
          <a:spcPct val="20000"/>
        </a:spcBef>
        <a:buClr>
          <a:srgbClr val="C00000"/>
        </a:buClr>
        <a:buSzPct val="90000"/>
        <a:buFont typeface="Wingdings 3" pitchFamily="18"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SzPct val="75000"/>
        <a:buFont typeface="Wingdings 3" pitchFamily="18" charset="2"/>
        <a:buChar char="u"/>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SzPct val="60000"/>
        <a:buFont typeface="Wingdings 3" pitchFamily="18" charset="2"/>
        <a:buChar char="u"/>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EKONG_Title_3.jpg"/>
          <p:cNvPicPr>
            <a:picLocks noChangeAspect="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17463" y="0"/>
            <a:ext cx="91614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1"/>
          <p:cNvSpPr txBox="1">
            <a:spLocks/>
          </p:cNvSpPr>
          <p:nvPr/>
        </p:nvSpPr>
        <p:spPr>
          <a:xfrm>
            <a:off x="673046" y="2362200"/>
            <a:ext cx="7772400" cy="460375"/>
          </a:xfrm>
          <a:prstGeom prst="rect">
            <a:avLst/>
          </a:prstGeom>
          <a:noFill/>
        </p:spPr>
        <p:txBody>
          <a:bodyPr>
            <a:noAutofit/>
          </a:bodyPr>
          <a:lstStyle>
            <a:lvl1pPr algn="l" defTabSz="914400" rtl="0" eaLnBrk="1" latinLnBrk="0" hangingPunct="1">
              <a:spcBef>
                <a:spcPct val="0"/>
              </a:spcBef>
              <a:buNone/>
              <a:defRPr sz="4000" b="0" kern="1200">
                <a:solidFill>
                  <a:schemeClr val="tx1"/>
                </a:solidFill>
                <a:latin typeface="Nyala" pitchFamily="2" charset="0"/>
                <a:ea typeface="Tahoma" pitchFamily="34" charset="0"/>
                <a:cs typeface="Tahoma" pitchFamily="34" charset="0"/>
              </a:defRPr>
            </a:lvl1pPr>
          </a:lstStyle>
          <a:p>
            <a:r>
              <a:rPr lang="en-GB" dirty="0" smtClean="0">
                <a:latin typeface="+mn-lt"/>
              </a:rPr>
              <a:t>Malaria KAP Baseline Study</a:t>
            </a:r>
            <a:endParaRPr lang="en-GB" dirty="0">
              <a:latin typeface="+mn-lt"/>
            </a:endParaRPr>
          </a:p>
        </p:txBody>
      </p:sp>
      <p:sp>
        <p:nvSpPr>
          <p:cNvPr id="5" name="Rectangle 11"/>
          <p:cNvSpPr txBox="1">
            <a:spLocks noChangeArrowheads="1"/>
          </p:cNvSpPr>
          <p:nvPr/>
        </p:nvSpPr>
        <p:spPr>
          <a:xfrm>
            <a:off x="688181" y="2987615"/>
            <a:ext cx="7785100" cy="457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r>
              <a:rPr lang="de-DE" sz="2400" b="1" i="1" noProof="0" dirty="0" smtClean="0"/>
              <a:t>Local and migrant communities in Phuket</a:t>
            </a:r>
            <a:endParaRPr kumimoji="0" lang="de-DE" sz="1600" b="1" i="1" u="none" strike="noStrike" kern="1200" cap="none" spc="0" normalizeH="0" baseline="0" noProof="0" dirty="0" smtClean="0">
              <a:ln>
                <a:noFill/>
              </a:ln>
              <a:effectLst/>
              <a:uLnTx/>
              <a:uFillTx/>
            </a:endParaRPr>
          </a:p>
        </p:txBody>
      </p:sp>
      <p:sp>
        <p:nvSpPr>
          <p:cNvPr id="6" name="Rectangle 11"/>
          <p:cNvSpPr txBox="1">
            <a:spLocks noChangeArrowheads="1"/>
          </p:cNvSpPr>
          <p:nvPr/>
        </p:nvSpPr>
        <p:spPr>
          <a:xfrm>
            <a:off x="838200" y="5410200"/>
            <a:ext cx="7785100" cy="457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r>
              <a:rPr lang="de-DE" b="1" i="1" noProof="0" smtClean="0"/>
              <a:t>28 February, </a:t>
            </a:r>
            <a:r>
              <a:rPr lang="de-DE" b="1" i="1" noProof="0" dirty="0" smtClean="0"/>
              <a:t>2011</a:t>
            </a:r>
          </a:p>
        </p:txBody>
      </p:sp>
      <p:sp>
        <p:nvSpPr>
          <p:cNvPr id="7" name="Subtitle 2"/>
          <p:cNvSpPr txBox="1">
            <a:spLocks/>
          </p:cNvSpPr>
          <p:nvPr/>
        </p:nvSpPr>
        <p:spPr>
          <a:xfrm>
            <a:off x="685800" y="3505200"/>
            <a:ext cx="6400800" cy="1981199"/>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
                <a:srgbClr val="C00000"/>
              </a:buClr>
              <a:buSzPct val="90000"/>
              <a:tabLst/>
              <a:defRPr/>
            </a:pPr>
            <a:endParaRPr kumimoji="0" lang="en-US" sz="1400" b="0" i="0" u="none" strike="noStrike" kern="1200" cap="none" spc="0" normalizeH="0" baseline="0" noProof="0" dirty="0" smtClean="0">
              <a:ln>
                <a:noFill/>
              </a:ln>
              <a:solidFill>
                <a:schemeClr val="tx1">
                  <a:lumMod val="75000"/>
                  <a:lumOff val="25000"/>
                </a:schemeClr>
              </a:solidFill>
              <a:effectLst/>
              <a:uLnTx/>
              <a:uFillTx/>
              <a:latin typeface="+mn-lt"/>
              <a:ea typeface="+mn-ea"/>
              <a:cs typeface="Arial" charset="0"/>
            </a:endParaRPr>
          </a:p>
          <a:p>
            <a:pPr marL="342900" marR="0" lvl="0" indent="-342900" algn="l" defTabSz="914400" rtl="0" eaLnBrk="1" fontAlgn="auto" latinLnBrk="0" hangingPunct="1">
              <a:lnSpc>
                <a:spcPct val="100000"/>
              </a:lnSpc>
              <a:spcBef>
                <a:spcPct val="20000"/>
              </a:spcBef>
              <a:spcAft>
                <a:spcPts val="0"/>
              </a:spcAft>
              <a:buClr>
                <a:srgbClr val="C00000"/>
              </a:buClr>
              <a:buSzPct val="90000"/>
              <a:tabLst/>
              <a:defRPr/>
            </a:pPr>
            <a:r>
              <a:rPr kumimoji="0" lang="en-US" sz="2000" b="0" i="0" u="none" strike="noStrike" kern="1200" cap="none" spc="0" normalizeH="0" baseline="0" noProof="0" dirty="0" smtClean="0">
                <a:ln>
                  <a:noFill/>
                </a:ln>
                <a:effectLst/>
                <a:uLnTx/>
                <a:uFillTx/>
                <a:latin typeface="+mn-lt"/>
                <a:ea typeface="+mn-ea"/>
                <a:cs typeface="Arial" charset="0"/>
              </a:rPr>
              <a:t>Presented by:</a:t>
            </a:r>
          </a:p>
          <a:p>
            <a:pPr marL="342900" marR="0" lvl="0" indent="-342900" algn="l" defTabSz="914400" rtl="0" eaLnBrk="1" fontAlgn="auto" latinLnBrk="0" hangingPunct="1">
              <a:lnSpc>
                <a:spcPct val="100000"/>
              </a:lnSpc>
              <a:spcBef>
                <a:spcPct val="20000"/>
              </a:spcBef>
              <a:spcAft>
                <a:spcPts val="0"/>
              </a:spcAft>
              <a:buClr>
                <a:srgbClr val="C00000"/>
              </a:buClr>
              <a:buSzPct val="90000"/>
              <a:tabLst/>
              <a:defRPr/>
            </a:pPr>
            <a:r>
              <a:rPr kumimoji="0" lang="en-US" sz="2000" b="1" i="0" u="none" strike="noStrike" kern="1200" cap="none" spc="0" normalizeH="0" baseline="0" noProof="0" dirty="0" smtClean="0">
                <a:ln>
                  <a:noFill/>
                </a:ln>
                <a:effectLst/>
                <a:uLnTx/>
                <a:uFillTx/>
                <a:latin typeface="+mn-lt"/>
                <a:ea typeface="+mn-ea"/>
                <a:cs typeface="Arial" charset="0"/>
              </a:rPr>
              <a:t>Daniel Lindgren, Rapid Asia Co., Ltd.</a:t>
            </a:r>
          </a:p>
        </p:txBody>
      </p:sp>
    </p:spTree>
    <p:extLst>
      <p:ext uri="{BB962C8B-B14F-4D97-AF65-F5344CB8AC3E}">
        <p14:creationId xmlns="" xmlns:p14="http://schemas.microsoft.com/office/powerpoint/2010/main" val="4033547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Day/Night Time Mosquitoes Association </a:t>
            </a:r>
            <a:br>
              <a:rPr lang="en-GB" sz="4400" dirty="0" smtClean="0"/>
            </a:br>
            <a:r>
              <a:rPr lang="en-GB" sz="2700" dirty="0" smtClean="0">
                <a:solidFill>
                  <a:srgbClr val="C00000"/>
                </a:solidFill>
              </a:rPr>
              <a:t>Proportion who get it right</a:t>
            </a:r>
            <a:endParaRPr lang="en-GB" sz="2700" dirty="0">
              <a:solidFill>
                <a:srgbClr val="C00000"/>
              </a:solidFill>
            </a:endParaRPr>
          </a:p>
        </p:txBody>
      </p:sp>
      <p:sp>
        <p:nvSpPr>
          <p:cNvPr id="7" name="AutoShape 21"/>
          <p:cNvSpPr>
            <a:spLocks noChangeArrowheads="1"/>
          </p:cNvSpPr>
          <p:nvPr/>
        </p:nvSpPr>
        <p:spPr bwMode="auto">
          <a:xfrm>
            <a:off x="685800" y="4724400"/>
            <a:ext cx="7772400" cy="13716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People are confused about whether Malaria and Dengue are associated with day or night time mosquitoes. The results show that less than half the Thai population (45%) and migrant population (48%) get both correct. Around one in five people in both populations get both wrong. A further one third will have one or the other incorrect.</a:t>
            </a:r>
            <a:endParaRPr lang="en-US" sz="1400" dirty="0"/>
          </a:p>
        </p:txBody>
      </p:sp>
      <p:graphicFrame>
        <p:nvGraphicFramePr>
          <p:cNvPr id="5" name="Table 4"/>
          <p:cNvGraphicFramePr>
            <a:graphicFrameLocks noGrp="1"/>
          </p:cNvGraphicFramePr>
          <p:nvPr/>
        </p:nvGraphicFramePr>
        <p:xfrm>
          <a:off x="5410200" y="2514600"/>
          <a:ext cx="2590800" cy="1524000"/>
        </p:xfrm>
        <a:graphic>
          <a:graphicData uri="http://schemas.openxmlformats.org/drawingml/2006/table">
            <a:tbl>
              <a:tblPr firstRow="1" bandRow="1">
                <a:tableStyleId>{5C22544A-7EE6-4342-B048-85BDC9FD1C3A}</a:tableStyleId>
              </a:tblPr>
              <a:tblGrid>
                <a:gridCol w="795760"/>
                <a:gridCol w="897520"/>
                <a:gridCol w="897520"/>
              </a:tblGrid>
              <a:tr h="592280">
                <a:tc>
                  <a:txBody>
                    <a:bodyPr/>
                    <a:lstStyle/>
                    <a:p>
                      <a:pPr algn="ctr"/>
                      <a:endParaRPr lang="en-GB" sz="1400" b="1" dirty="0"/>
                    </a:p>
                  </a:txBody>
                  <a:tcPr anchor="ctr">
                    <a:solidFill>
                      <a:schemeClr val="bg1">
                        <a:lumMod val="50000"/>
                      </a:schemeClr>
                    </a:solidFill>
                  </a:tcPr>
                </a:tc>
                <a:tc>
                  <a:txBody>
                    <a:bodyPr/>
                    <a:lstStyle/>
                    <a:p>
                      <a:pPr algn="ctr"/>
                      <a:r>
                        <a:rPr lang="en-GB" sz="1400" b="1" dirty="0" smtClean="0">
                          <a:solidFill>
                            <a:schemeClr val="bg1"/>
                          </a:solidFill>
                        </a:rPr>
                        <a:t>Wrong</a:t>
                      </a:r>
                    </a:p>
                  </a:txBody>
                  <a:tcPr anchor="ctr">
                    <a:solidFill>
                      <a:schemeClr val="accent5">
                        <a:lumMod val="75000"/>
                      </a:schemeClr>
                    </a:solidFill>
                  </a:tcPr>
                </a:tc>
                <a:tc>
                  <a:txBody>
                    <a:bodyPr/>
                    <a:lstStyle/>
                    <a:p>
                      <a:pPr algn="ctr"/>
                      <a:r>
                        <a:rPr lang="en-GB" sz="1400" b="1" dirty="0" smtClean="0">
                          <a:solidFill>
                            <a:schemeClr val="bg1"/>
                          </a:solidFill>
                        </a:rPr>
                        <a:t>Correct</a:t>
                      </a:r>
                    </a:p>
                  </a:txBody>
                  <a:tcPr anchor="ctr">
                    <a:solidFill>
                      <a:schemeClr val="accent5">
                        <a:lumMod val="75000"/>
                      </a:schemeClr>
                    </a:solidFill>
                  </a:tcPr>
                </a:tc>
              </a:tr>
              <a:tr h="465860">
                <a:tc>
                  <a:txBody>
                    <a:bodyPr/>
                    <a:lstStyle/>
                    <a:p>
                      <a:pPr algn="ctr"/>
                      <a:r>
                        <a:rPr lang="en-GB" sz="1400" b="1" dirty="0" smtClean="0">
                          <a:solidFill>
                            <a:schemeClr val="bg1"/>
                          </a:solidFill>
                        </a:rPr>
                        <a:t>Wrong</a:t>
                      </a:r>
                      <a:endParaRPr lang="en-GB" sz="1400" b="1" dirty="0">
                        <a:solidFill>
                          <a:schemeClr val="bg1"/>
                        </a:solidFill>
                      </a:endParaRPr>
                    </a:p>
                  </a:txBody>
                  <a:tcPr anchor="ctr">
                    <a:solidFill>
                      <a:schemeClr val="accent2"/>
                    </a:solidFill>
                  </a:tcPr>
                </a:tc>
                <a:tc>
                  <a:txBody>
                    <a:bodyPr/>
                    <a:lstStyle/>
                    <a:p>
                      <a:pPr algn="ctr"/>
                      <a:r>
                        <a:rPr lang="en-GB" sz="1400" b="1" dirty="0" smtClean="0"/>
                        <a:t>18%</a:t>
                      </a:r>
                      <a:endParaRPr lang="en-GB" sz="1400" b="1" dirty="0"/>
                    </a:p>
                  </a:txBody>
                  <a:tcPr anchor="ctr"/>
                </a:tc>
                <a:tc>
                  <a:txBody>
                    <a:bodyPr/>
                    <a:lstStyle/>
                    <a:p>
                      <a:pPr algn="ctr"/>
                      <a:r>
                        <a:rPr lang="en-GB" sz="1400" b="1" dirty="0" smtClean="0"/>
                        <a:t>18%</a:t>
                      </a:r>
                      <a:endParaRPr lang="en-GB" sz="1400" b="1" dirty="0"/>
                    </a:p>
                  </a:txBody>
                  <a:tcPr anchor="ctr"/>
                </a:tc>
              </a:tr>
              <a:tr h="465860">
                <a:tc>
                  <a:txBody>
                    <a:bodyPr/>
                    <a:lstStyle/>
                    <a:p>
                      <a:pPr algn="ctr"/>
                      <a:r>
                        <a:rPr lang="en-GB" sz="1400" b="1" dirty="0" smtClean="0">
                          <a:solidFill>
                            <a:schemeClr val="bg1"/>
                          </a:solidFill>
                        </a:rPr>
                        <a:t>Correct</a:t>
                      </a:r>
                      <a:endParaRPr lang="en-GB" sz="1400" b="1" dirty="0">
                        <a:solidFill>
                          <a:schemeClr val="bg1"/>
                        </a:solidFill>
                      </a:endParaRPr>
                    </a:p>
                  </a:txBody>
                  <a:tcPr anchor="ctr">
                    <a:solidFill>
                      <a:schemeClr val="accent2"/>
                    </a:solidFill>
                  </a:tcPr>
                </a:tc>
                <a:tc>
                  <a:txBody>
                    <a:bodyPr/>
                    <a:lstStyle/>
                    <a:p>
                      <a:pPr algn="ctr"/>
                      <a:r>
                        <a:rPr lang="en-GB" sz="1400" b="1" dirty="0" smtClean="0"/>
                        <a:t>16%</a:t>
                      </a:r>
                      <a:endParaRPr lang="en-GB" sz="1400" b="1" dirty="0"/>
                    </a:p>
                  </a:txBody>
                  <a:tcPr anchor="ctr"/>
                </a:tc>
                <a:tc>
                  <a:txBody>
                    <a:bodyPr/>
                    <a:lstStyle/>
                    <a:p>
                      <a:pPr algn="ctr"/>
                      <a:r>
                        <a:rPr lang="en-GB" sz="1400" b="1" dirty="0" smtClean="0"/>
                        <a:t>48%</a:t>
                      </a:r>
                      <a:endParaRPr lang="en-GB" sz="1400" b="1" dirty="0"/>
                    </a:p>
                  </a:txBody>
                  <a:tcPr anchor="ctr">
                    <a:solidFill>
                      <a:srgbClr val="92D050"/>
                    </a:solidFill>
                  </a:tcPr>
                </a:tc>
              </a:tr>
            </a:tbl>
          </a:graphicData>
        </a:graphic>
      </p:graphicFrame>
      <p:sp>
        <p:nvSpPr>
          <p:cNvPr id="6" name="Title 1"/>
          <p:cNvSpPr txBox="1">
            <a:spLocks/>
          </p:cNvSpPr>
          <p:nvPr/>
        </p:nvSpPr>
        <p:spPr>
          <a:xfrm>
            <a:off x="4572000" y="14478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Migrants</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8" name="Title 1"/>
          <p:cNvSpPr txBox="1">
            <a:spLocks/>
          </p:cNvSpPr>
          <p:nvPr/>
        </p:nvSpPr>
        <p:spPr>
          <a:xfrm>
            <a:off x="609600" y="14478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Thai</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0" name="TextBox 9"/>
          <p:cNvSpPr txBox="1"/>
          <p:nvPr/>
        </p:nvSpPr>
        <p:spPr>
          <a:xfrm>
            <a:off x="6709173" y="2057400"/>
            <a:ext cx="910827" cy="369332"/>
          </a:xfrm>
          <a:prstGeom prst="rect">
            <a:avLst/>
          </a:prstGeom>
          <a:noFill/>
        </p:spPr>
        <p:txBody>
          <a:bodyPr wrap="none" rtlCol="0">
            <a:spAutoFit/>
          </a:bodyPr>
          <a:lstStyle/>
          <a:p>
            <a:r>
              <a:rPr lang="en-GB" b="1" dirty="0" smtClean="0"/>
              <a:t>Dengue</a:t>
            </a:r>
            <a:endParaRPr lang="en-GB" b="1" dirty="0"/>
          </a:p>
        </p:txBody>
      </p:sp>
      <p:sp>
        <p:nvSpPr>
          <p:cNvPr id="11" name="TextBox 10"/>
          <p:cNvSpPr txBox="1"/>
          <p:nvPr/>
        </p:nvSpPr>
        <p:spPr>
          <a:xfrm rot="16200000">
            <a:off x="4676643" y="3324357"/>
            <a:ext cx="922047" cy="369332"/>
          </a:xfrm>
          <a:prstGeom prst="rect">
            <a:avLst/>
          </a:prstGeom>
          <a:noFill/>
        </p:spPr>
        <p:txBody>
          <a:bodyPr wrap="none" rtlCol="0">
            <a:spAutoFit/>
          </a:bodyPr>
          <a:lstStyle/>
          <a:p>
            <a:r>
              <a:rPr lang="en-GB" b="1" dirty="0" smtClean="0"/>
              <a:t>Malaria</a:t>
            </a:r>
            <a:endParaRPr lang="en-GB" b="1" dirty="0"/>
          </a:p>
        </p:txBody>
      </p:sp>
      <p:graphicFrame>
        <p:nvGraphicFramePr>
          <p:cNvPr id="12" name="Table 11"/>
          <p:cNvGraphicFramePr>
            <a:graphicFrameLocks noGrp="1"/>
          </p:cNvGraphicFramePr>
          <p:nvPr/>
        </p:nvGraphicFramePr>
        <p:xfrm>
          <a:off x="1371600" y="2514600"/>
          <a:ext cx="2590800" cy="1524000"/>
        </p:xfrm>
        <a:graphic>
          <a:graphicData uri="http://schemas.openxmlformats.org/drawingml/2006/table">
            <a:tbl>
              <a:tblPr firstRow="1" bandRow="1">
                <a:tableStyleId>{5C22544A-7EE6-4342-B048-85BDC9FD1C3A}</a:tableStyleId>
              </a:tblPr>
              <a:tblGrid>
                <a:gridCol w="795760"/>
                <a:gridCol w="897520"/>
                <a:gridCol w="897520"/>
              </a:tblGrid>
              <a:tr h="592280">
                <a:tc>
                  <a:txBody>
                    <a:bodyPr/>
                    <a:lstStyle/>
                    <a:p>
                      <a:pPr algn="ctr"/>
                      <a:endParaRPr lang="en-GB" sz="1400" b="1" dirty="0"/>
                    </a:p>
                  </a:txBody>
                  <a:tcPr anchor="ctr">
                    <a:solidFill>
                      <a:schemeClr val="bg1">
                        <a:lumMod val="50000"/>
                      </a:schemeClr>
                    </a:solidFill>
                  </a:tcPr>
                </a:tc>
                <a:tc>
                  <a:txBody>
                    <a:bodyPr/>
                    <a:lstStyle/>
                    <a:p>
                      <a:pPr algn="ctr"/>
                      <a:r>
                        <a:rPr lang="en-GB" sz="1400" b="1" dirty="0" smtClean="0">
                          <a:solidFill>
                            <a:schemeClr val="bg1"/>
                          </a:solidFill>
                        </a:rPr>
                        <a:t>Wrong</a:t>
                      </a:r>
                    </a:p>
                  </a:txBody>
                  <a:tcPr anchor="ctr">
                    <a:solidFill>
                      <a:schemeClr val="accent5">
                        <a:lumMod val="75000"/>
                      </a:schemeClr>
                    </a:solidFill>
                  </a:tcPr>
                </a:tc>
                <a:tc>
                  <a:txBody>
                    <a:bodyPr/>
                    <a:lstStyle/>
                    <a:p>
                      <a:pPr algn="ctr"/>
                      <a:r>
                        <a:rPr lang="en-GB" sz="1400" b="1" dirty="0" smtClean="0">
                          <a:solidFill>
                            <a:schemeClr val="bg1"/>
                          </a:solidFill>
                        </a:rPr>
                        <a:t>Correct</a:t>
                      </a:r>
                    </a:p>
                  </a:txBody>
                  <a:tcPr anchor="ctr">
                    <a:solidFill>
                      <a:schemeClr val="accent5">
                        <a:lumMod val="75000"/>
                      </a:schemeClr>
                    </a:solidFill>
                  </a:tcPr>
                </a:tc>
              </a:tr>
              <a:tr h="465860">
                <a:tc>
                  <a:txBody>
                    <a:bodyPr/>
                    <a:lstStyle/>
                    <a:p>
                      <a:pPr algn="ctr"/>
                      <a:r>
                        <a:rPr lang="en-GB" sz="1400" b="1" dirty="0" smtClean="0">
                          <a:solidFill>
                            <a:schemeClr val="bg1"/>
                          </a:solidFill>
                        </a:rPr>
                        <a:t>Wrong</a:t>
                      </a:r>
                      <a:endParaRPr lang="en-GB" sz="1400" b="1" dirty="0">
                        <a:solidFill>
                          <a:schemeClr val="bg1"/>
                        </a:solidFill>
                      </a:endParaRPr>
                    </a:p>
                  </a:txBody>
                  <a:tcPr anchor="ctr">
                    <a:solidFill>
                      <a:schemeClr val="accent2"/>
                    </a:solidFill>
                  </a:tcPr>
                </a:tc>
                <a:tc>
                  <a:txBody>
                    <a:bodyPr/>
                    <a:lstStyle/>
                    <a:p>
                      <a:pPr algn="ctr"/>
                      <a:r>
                        <a:rPr lang="en-GB" sz="1400" b="1" dirty="0" smtClean="0"/>
                        <a:t>20%</a:t>
                      </a:r>
                      <a:endParaRPr lang="en-GB" sz="1400" b="1" dirty="0"/>
                    </a:p>
                  </a:txBody>
                  <a:tcPr anchor="ctr"/>
                </a:tc>
                <a:tc>
                  <a:txBody>
                    <a:bodyPr/>
                    <a:lstStyle/>
                    <a:p>
                      <a:pPr algn="ctr"/>
                      <a:r>
                        <a:rPr lang="en-GB" sz="1400" b="1" dirty="0" smtClean="0"/>
                        <a:t>34%</a:t>
                      </a:r>
                      <a:endParaRPr lang="en-GB" sz="1400" b="1" dirty="0"/>
                    </a:p>
                  </a:txBody>
                  <a:tcPr anchor="ctr"/>
                </a:tc>
              </a:tr>
              <a:tr h="465860">
                <a:tc>
                  <a:txBody>
                    <a:bodyPr/>
                    <a:lstStyle/>
                    <a:p>
                      <a:pPr algn="ctr"/>
                      <a:r>
                        <a:rPr lang="en-GB" sz="1400" b="1" dirty="0" smtClean="0">
                          <a:solidFill>
                            <a:schemeClr val="bg1"/>
                          </a:solidFill>
                        </a:rPr>
                        <a:t>Correct</a:t>
                      </a:r>
                      <a:endParaRPr lang="en-GB" sz="1400" b="1" dirty="0">
                        <a:solidFill>
                          <a:schemeClr val="bg1"/>
                        </a:solidFill>
                      </a:endParaRPr>
                    </a:p>
                  </a:txBody>
                  <a:tcPr anchor="ctr">
                    <a:solidFill>
                      <a:schemeClr val="accent2"/>
                    </a:solidFill>
                  </a:tcPr>
                </a:tc>
                <a:tc>
                  <a:txBody>
                    <a:bodyPr/>
                    <a:lstStyle/>
                    <a:p>
                      <a:pPr algn="ctr"/>
                      <a:r>
                        <a:rPr lang="en-GB" sz="1400" b="1" dirty="0" smtClean="0"/>
                        <a:t>1%</a:t>
                      </a:r>
                      <a:endParaRPr lang="en-GB" sz="1400" b="1" dirty="0"/>
                    </a:p>
                  </a:txBody>
                  <a:tcPr anchor="ctr"/>
                </a:tc>
                <a:tc>
                  <a:txBody>
                    <a:bodyPr/>
                    <a:lstStyle/>
                    <a:p>
                      <a:pPr algn="ctr"/>
                      <a:r>
                        <a:rPr lang="en-GB" sz="1400" b="1" dirty="0" smtClean="0"/>
                        <a:t>45%</a:t>
                      </a:r>
                      <a:endParaRPr lang="en-GB" sz="1400" b="1" dirty="0"/>
                    </a:p>
                  </a:txBody>
                  <a:tcPr anchor="ctr">
                    <a:solidFill>
                      <a:srgbClr val="92D050"/>
                    </a:solidFill>
                  </a:tcPr>
                </a:tc>
              </a:tr>
            </a:tbl>
          </a:graphicData>
        </a:graphic>
      </p:graphicFrame>
      <p:sp>
        <p:nvSpPr>
          <p:cNvPr id="13" name="TextBox 12"/>
          <p:cNvSpPr txBox="1"/>
          <p:nvPr/>
        </p:nvSpPr>
        <p:spPr>
          <a:xfrm>
            <a:off x="2670573" y="2057400"/>
            <a:ext cx="910827" cy="369332"/>
          </a:xfrm>
          <a:prstGeom prst="rect">
            <a:avLst/>
          </a:prstGeom>
          <a:noFill/>
        </p:spPr>
        <p:txBody>
          <a:bodyPr wrap="none" rtlCol="0">
            <a:spAutoFit/>
          </a:bodyPr>
          <a:lstStyle/>
          <a:p>
            <a:r>
              <a:rPr lang="en-GB" b="1" dirty="0" smtClean="0"/>
              <a:t>Dengue</a:t>
            </a:r>
            <a:endParaRPr lang="en-GB" b="1" dirty="0"/>
          </a:p>
        </p:txBody>
      </p:sp>
      <p:sp>
        <p:nvSpPr>
          <p:cNvPr id="14" name="TextBox 13"/>
          <p:cNvSpPr txBox="1"/>
          <p:nvPr/>
        </p:nvSpPr>
        <p:spPr>
          <a:xfrm rot="16200000">
            <a:off x="638043" y="3324357"/>
            <a:ext cx="922047" cy="369332"/>
          </a:xfrm>
          <a:prstGeom prst="rect">
            <a:avLst/>
          </a:prstGeom>
          <a:noFill/>
        </p:spPr>
        <p:txBody>
          <a:bodyPr wrap="none" rtlCol="0">
            <a:spAutoFit/>
          </a:bodyPr>
          <a:lstStyle/>
          <a:p>
            <a:r>
              <a:rPr lang="en-GB" b="1" dirty="0" smtClean="0"/>
              <a:t>Malaria</a:t>
            </a:r>
            <a:endParaRPr lang="en-GB" b="1" dirty="0"/>
          </a:p>
        </p:txBody>
      </p:sp>
      <p:sp>
        <p:nvSpPr>
          <p:cNvPr id="15" name="TextBox 14"/>
          <p:cNvSpPr txBox="1"/>
          <p:nvPr/>
        </p:nvSpPr>
        <p:spPr>
          <a:xfrm>
            <a:off x="685800" y="6248400"/>
            <a:ext cx="2610010" cy="430887"/>
          </a:xfrm>
          <a:prstGeom prst="rect">
            <a:avLst/>
          </a:prstGeom>
          <a:noFill/>
        </p:spPr>
        <p:txBody>
          <a:bodyPr wrap="none" rtlCol="0">
            <a:spAutoFit/>
          </a:bodyPr>
          <a:lstStyle/>
          <a:p>
            <a:r>
              <a:rPr lang="en-GB" sz="1100" i="1" dirty="0" smtClean="0"/>
              <a:t>Base: Those aware of dengue and malaria </a:t>
            </a:r>
          </a:p>
          <a:p>
            <a:r>
              <a:rPr lang="en-GB" sz="1100" i="1" dirty="0" smtClean="0"/>
              <a:t>(Thai n=398, Migrants n=311)</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Use of Window Screens</a:t>
            </a:r>
            <a:br>
              <a:rPr lang="en-GB" dirty="0" smtClean="0"/>
            </a:br>
            <a:r>
              <a:rPr lang="en-GB" sz="2700" dirty="0" smtClean="0">
                <a:solidFill>
                  <a:srgbClr val="C00000"/>
                </a:solidFill>
              </a:rPr>
              <a:t>Observation</a:t>
            </a:r>
            <a:endParaRPr lang="en-GB" dirty="0">
              <a:solidFill>
                <a:srgbClr val="C00000"/>
              </a:solidFill>
            </a:endParaRPr>
          </a:p>
        </p:txBody>
      </p:sp>
      <p:sp>
        <p:nvSpPr>
          <p:cNvPr id="4" name="AutoShape 4"/>
          <p:cNvSpPr>
            <a:spLocks noChangeArrowheads="1"/>
          </p:cNvSpPr>
          <p:nvPr/>
        </p:nvSpPr>
        <p:spPr bwMode="auto">
          <a:xfrm>
            <a:off x="685800" y="5029200"/>
            <a:ext cx="7772400" cy="9906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Nearly half the Thai population do not use window screens but those who do will in most cases have them on all windows. Just about all migrants have no </a:t>
            </a:r>
            <a:r>
              <a:rPr lang="en-US" sz="1400" dirty="0" smtClean="0"/>
              <a:t>screen </a:t>
            </a:r>
            <a:r>
              <a:rPr lang="en-US" sz="1400" b="0" dirty="0" smtClean="0">
                <a:solidFill>
                  <a:schemeClr val="tx1"/>
                </a:solidFill>
              </a:rPr>
              <a:t>protection against mosquitoes unless they use a net.</a:t>
            </a:r>
            <a:endParaRPr lang="en-US" sz="1400" b="0" dirty="0">
              <a:solidFill>
                <a:schemeClr val="tx1"/>
              </a:solidFill>
            </a:endParaRPr>
          </a:p>
        </p:txBody>
      </p:sp>
      <p:graphicFrame>
        <p:nvGraphicFramePr>
          <p:cNvPr id="5" name="Chart 4"/>
          <p:cNvGraphicFramePr/>
          <p:nvPr/>
        </p:nvGraphicFramePr>
        <p:xfrm>
          <a:off x="838200" y="19050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2419206" y="1323201"/>
            <a:ext cx="407163"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Thai</a:t>
            </a:r>
            <a:endParaRPr lang="th-TH" sz="1600" b="1" u="sng" dirty="0">
              <a:solidFill>
                <a:schemeClr val="tx1"/>
              </a:solidFill>
            </a:endParaRPr>
          </a:p>
        </p:txBody>
      </p:sp>
      <p:sp>
        <p:nvSpPr>
          <p:cNvPr id="11" name="Rectangle 52"/>
          <p:cNvSpPr>
            <a:spLocks noChangeArrowheads="1"/>
          </p:cNvSpPr>
          <p:nvPr/>
        </p:nvSpPr>
        <p:spPr bwMode="auto">
          <a:xfrm>
            <a:off x="6083774" y="1323201"/>
            <a:ext cx="850426"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Migrants</a:t>
            </a:r>
            <a:endParaRPr lang="th-TH" sz="1600" b="1" u="sng" dirty="0">
              <a:solidFill>
                <a:schemeClr val="tx1"/>
              </a:solidFill>
            </a:endParaRPr>
          </a:p>
        </p:txBody>
      </p:sp>
      <p:graphicFrame>
        <p:nvGraphicFramePr>
          <p:cNvPr id="9" name="Chart 8"/>
          <p:cNvGraphicFramePr/>
          <p:nvPr/>
        </p:nvGraphicFramePr>
        <p:xfrm>
          <a:off x="4724400" y="1905000"/>
          <a:ext cx="3733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fontScale="90000"/>
          </a:bodyPr>
          <a:lstStyle/>
          <a:p>
            <a:r>
              <a:rPr lang="en-GB" dirty="0" smtClean="0"/>
              <a:t>Littering of Water Collecting Containers</a:t>
            </a:r>
            <a:br>
              <a:rPr lang="en-GB" dirty="0" smtClean="0"/>
            </a:br>
            <a:r>
              <a:rPr lang="en-GB" sz="2700" dirty="0" smtClean="0">
                <a:solidFill>
                  <a:srgbClr val="C00000"/>
                </a:solidFill>
              </a:rPr>
              <a:t>Observation</a:t>
            </a:r>
            <a:endParaRPr lang="en-GB" dirty="0">
              <a:solidFill>
                <a:srgbClr val="C00000"/>
              </a:solidFill>
            </a:endParaRPr>
          </a:p>
        </p:txBody>
      </p:sp>
      <p:graphicFrame>
        <p:nvGraphicFramePr>
          <p:cNvPr id="5" name="Chart 4"/>
          <p:cNvGraphicFramePr/>
          <p:nvPr/>
        </p:nvGraphicFramePr>
        <p:xfrm>
          <a:off x="0" y="1755577"/>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910654" y="1295400"/>
            <a:ext cx="1760098"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 Households</a:t>
            </a:r>
            <a:endParaRPr lang="th-TH" b="1" u="sng" dirty="0">
              <a:solidFill>
                <a:schemeClr val="tx1"/>
              </a:solidFill>
            </a:endParaRPr>
          </a:p>
        </p:txBody>
      </p:sp>
      <p:sp>
        <p:nvSpPr>
          <p:cNvPr id="11" name="Rectangle 52"/>
          <p:cNvSpPr>
            <a:spLocks noChangeArrowheads="1"/>
          </p:cNvSpPr>
          <p:nvPr/>
        </p:nvSpPr>
        <p:spPr bwMode="auto">
          <a:xfrm>
            <a:off x="3386466" y="1295400"/>
            <a:ext cx="215123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 Households</a:t>
            </a:r>
            <a:endParaRPr lang="th-TH" b="1" u="sng" dirty="0">
              <a:solidFill>
                <a:schemeClr val="tx1"/>
              </a:solidFill>
            </a:endParaRPr>
          </a:p>
        </p:txBody>
      </p:sp>
      <p:sp>
        <p:nvSpPr>
          <p:cNvPr id="12" name="Rectangle 52"/>
          <p:cNvSpPr>
            <a:spLocks noChangeArrowheads="1"/>
          </p:cNvSpPr>
          <p:nvPr/>
        </p:nvSpPr>
        <p:spPr bwMode="auto">
          <a:xfrm>
            <a:off x="6400800" y="1298377"/>
            <a:ext cx="1612942"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 Camps</a:t>
            </a:r>
            <a:endParaRPr lang="th-TH" b="1" u="sng" dirty="0">
              <a:solidFill>
                <a:schemeClr val="tx1"/>
              </a:solidFill>
            </a:endParaRPr>
          </a:p>
        </p:txBody>
      </p:sp>
      <p:graphicFrame>
        <p:nvGraphicFramePr>
          <p:cNvPr id="14" name="Chart 13"/>
          <p:cNvGraphicFramePr/>
          <p:nvPr/>
        </p:nvGraphicFramePr>
        <p:xfrm>
          <a:off x="5410200" y="1755577"/>
          <a:ext cx="37338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2705100" y="1755577"/>
          <a:ext cx="3733800" cy="28956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pic>
        <p:nvPicPr>
          <p:cNvPr id="15" name="Picture 17" descr="P1080136"/>
          <p:cNvPicPr>
            <a:picLocks noChangeAspect="1" noChangeArrowheads="1"/>
          </p:cNvPicPr>
          <p:nvPr/>
        </p:nvPicPr>
        <p:blipFill>
          <a:blip r:embed="rId5" cstate="screen"/>
          <a:srcRect/>
          <a:stretch>
            <a:fillRect/>
          </a:stretch>
        </p:blipFill>
        <p:spPr bwMode="auto">
          <a:xfrm>
            <a:off x="6858000" y="4498848"/>
            <a:ext cx="1981200" cy="1901952"/>
          </a:xfrm>
          <a:prstGeom prst="rect">
            <a:avLst/>
          </a:prstGeom>
          <a:noFill/>
          <a:ln w="38100">
            <a:solidFill>
              <a:schemeClr val="tx1">
                <a:lumMod val="50000"/>
                <a:lumOff val="50000"/>
              </a:schemeClr>
            </a:solidFill>
            <a:miter lim="800000"/>
            <a:headEnd/>
            <a:tailEnd/>
          </a:ln>
        </p:spPr>
      </p:pic>
      <p:pic>
        <p:nvPicPr>
          <p:cNvPr id="16" name="Picture 9" descr="P1080107"/>
          <p:cNvPicPr>
            <a:picLocks noChangeAspect="1" noChangeArrowheads="1"/>
          </p:cNvPicPr>
          <p:nvPr/>
        </p:nvPicPr>
        <p:blipFill>
          <a:blip r:embed="rId6" cstate="screen"/>
          <a:srcRect/>
          <a:stretch>
            <a:fillRect/>
          </a:stretch>
        </p:blipFill>
        <p:spPr bwMode="auto">
          <a:xfrm>
            <a:off x="4419600" y="4495800"/>
            <a:ext cx="2286000" cy="1905000"/>
          </a:xfrm>
          <a:prstGeom prst="rect">
            <a:avLst/>
          </a:prstGeom>
          <a:noFill/>
          <a:ln w="38100">
            <a:solidFill>
              <a:schemeClr val="tx1">
                <a:lumMod val="50000"/>
                <a:lumOff val="50000"/>
              </a:schemeClr>
            </a:solid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fontScale="90000"/>
          </a:bodyPr>
          <a:lstStyle/>
          <a:p>
            <a:r>
              <a:rPr lang="en-GB" sz="4400" dirty="0" smtClean="0"/>
              <a:t>Mosquito Net, Repellent and Coil </a:t>
            </a:r>
            <a:r>
              <a:rPr lang="en-GB" dirty="0" smtClean="0"/>
              <a:t/>
            </a:r>
            <a:br>
              <a:rPr lang="en-GB" dirty="0" smtClean="0"/>
            </a:br>
            <a:r>
              <a:rPr lang="en-GB" sz="2700" dirty="0" smtClean="0">
                <a:solidFill>
                  <a:srgbClr val="C00000"/>
                </a:solidFill>
              </a:rPr>
              <a:t>Observation</a:t>
            </a:r>
            <a:endParaRPr lang="en-GB" sz="2700" dirty="0">
              <a:solidFill>
                <a:srgbClr val="C00000"/>
              </a:solidFill>
            </a:endParaRPr>
          </a:p>
        </p:txBody>
      </p:sp>
      <p:sp>
        <p:nvSpPr>
          <p:cNvPr id="7" name="AutoShape 21"/>
          <p:cNvSpPr>
            <a:spLocks noChangeArrowheads="1"/>
          </p:cNvSpPr>
          <p:nvPr/>
        </p:nvSpPr>
        <p:spPr bwMode="auto">
          <a:xfrm>
            <a:off x="685800" y="5257800"/>
            <a:ext cx="77724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Most migrants have mosquito nets and nine out of ten nets are in good condition with no holes in them. 62% also use mosquito coil but repellant is used to a lesser extent (29%). Fewer Thais use mosquito nets. It should be noted that using nets did not differentiate between those aware of malaria or not aware, suggesting some use nets just to avoid mosquitoes bites.</a:t>
            </a:r>
            <a:endParaRPr lang="en-US" sz="1400" dirty="0"/>
          </a:p>
        </p:txBody>
      </p:sp>
      <p:graphicFrame>
        <p:nvGraphicFramePr>
          <p:cNvPr id="15" name="Content Placeholder 4"/>
          <p:cNvGraphicFramePr>
            <a:graphicFrameLocks noGrp="1"/>
          </p:cNvGraphicFramePr>
          <p:nvPr>
            <p:ph sz="half" idx="1"/>
          </p:nvPr>
        </p:nvGraphicFramePr>
        <p:xfrm>
          <a:off x="457200" y="1981200"/>
          <a:ext cx="38100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txBox="1">
            <a:spLocks/>
          </p:cNvSpPr>
          <p:nvPr/>
        </p:nvSpPr>
        <p:spPr>
          <a:xfrm>
            <a:off x="609600" y="1066800"/>
            <a:ext cx="3886200" cy="609600"/>
          </a:xfrm>
          <a:prstGeom prst="rect">
            <a:avLst/>
          </a:prstGeom>
        </p:spPr>
        <p:txBody>
          <a:bodyPr vert="horz" lIns="91440" tIns="45720" rIns="91440" bIns="45720" rtlCol="0" anchor="ctr">
            <a:normAutofit fontScale="6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
            </a:r>
            <a:b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br>
            <a:endParaRPr kumimoji="0" lang="en-GB" sz="2700" b="0"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sp>
        <p:nvSpPr>
          <p:cNvPr id="9" name="Title 1"/>
          <p:cNvSpPr txBox="1">
            <a:spLocks/>
          </p:cNvSpPr>
          <p:nvPr/>
        </p:nvSpPr>
        <p:spPr>
          <a:xfrm>
            <a:off x="990600" y="1447800"/>
            <a:ext cx="3505200" cy="381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sng" strike="noStrike" kern="1200" cap="none" spc="0" normalizeH="0" baseline="0" noProof="0" dirty="0" smtClean="0">
                <a:ln>
                  <a:noFill/>
                </a:ln>
                <a:effectLst/>
                <a:uLnTx/>
                <a:uFillTx/>
                <a:ea typeface="Tahoma" pitchFamily="34" charset="0"/>
                <a:cs typeface="Tahoma" pitchFamily="34" charset="0"/>
              </a:rPr>
              <a:t>Observed</a:t>
            </a:r>
            <a:r>
              <a:rPr kumimoji="0" lang="en-GB" sz="2000" b="1" i="0" u="sng" strike="noStrike" kern="1200" cap="none" spc="0" normalizeH="0" noProof="0" dirty="0" smtClean="0">
                <a:ln>
                  <a:noFill/>
                </a:ln>
                <a:effectLst/>
                <a:uLnTx/>
                <a:uFillTx/>
                <a:ea typeface="Tahoma" pitchFamily="34" charset="0"/>
                <a:cs typeface="Tahoma" pitchFamily="34" charset="0"/>
              </a:rPr>
              <a:t> in home</a:t>
            </a:r>
            <a:endParaRPr kumimoji="0" lang="en-GB" sz="2000" b="1" i="0" u="sng" strike="noStrike" kern="1200" cap="none" spc="0" normalizeH="0" baseline="0" noProof="0" dirty="0">
              <a:ln>
                <a:noFill/>
              </a:ln>
              <a:effectLst/>
              <a:uLnTx/>
              <a:uFillTx/>
              <a:ea typeface="Tahoma" pitchFamily="34" charset="0"/>
              <a:cs typeface="Tahoma" pitchFamily="34" charset="0"/>
            </a:endParaRPr>
          </a:p>
        </p:txBody>
      </p:sp>
      <p:sp>
        <p:nvSpPr>
          <p:cNvPr id="12" name="Right Arrow 11"/>
          <p:cNvSpPr/>
          <p:nvPr/>
        </p:nvSpPr>
        <p:spPr>
          <a:xfrm>
            <a:off x="4114800" y="3619500"/>
            <a:ext cx="381000" cy="4572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ounded Rectangle 17"/>
          <p:cNvSpPr/>
          <p:nvPr/>
        </p:nvSpPr>
        <p:spPr>
          <a:xfrm>
            <a:off x="4724400" y="3352800"/>
            <a:ext cx="2895600" cy="990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rPr>
              <a:t>Fewer (77%) unregistered migrants have nets</a:t>
            </a:r>
            <a:endParaRPr lang="en-GB" sz="2000" b="1" dirty="0">
              <a:solidFill>
                <a:schemeClr val="bg1"/>
              </a:solidFill>
            </a:endParaRPr>
          </a:p>
        </p:txBody>
      </p:sp>
      <p:sp>
        <p:nvSpPr>
          <p:cNvPr id="14" name="TextBox 13"/>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Preventative Practice for Malaria</a:t>
            </a:r>
            <a:r>
              <a:rPr lang="en-GB" dirty="0" smtClean="0"/>
              <a:t/>
            </a:r>
            <a:br>
              <a:rPr lang="en-GB" dirty="0" smtClean="0"/>
            </a:br>
            <a:r>
              <a:rPr lang="en-GB" sz="2700" dirty="0" smtClean="0">
                <a:solidFill>
                  <a:srgbClr val="C00000"/>
                </a:solidFill>
              </a:rPr>
              <a:t>Thai</a:t>
            </a:r>
            <a:endParaRPr lang="en-GB" sz="2700" dirty="0">
              <a:solidFill>
                <a:srgbClr val="C00000"/>
              </a:solidFill>
            </a:endParaRPr>
          </a:p>
        </p:txBody>
      </p:sp>
      <p:sp>
        <p:nvSpPr>
          <p:cNvPr id="7" name="AutoShape 21"/>
          <p:cNvSpPr>
            <a:spLocks noChangeArrowheads="1"/>
          </p:cNvSpPr>
          <p:nvPr/>
        </p:nvSpPr>
        <p:spPr bwMode="auto">
          <a:xfrm>
            <a:off x="685800" y="5257800"/>
            <a:ext cx="77724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80% of Thais don’t always use a net. The main reason for not using a net is that they don’t feel it is needed (82%). In some cases this is due to having their windows fitted with screens.</a:t>
            </a:r>
            <a:endParaRPr lang="en-US" sz="1400" dirty="0"/>
          </a:p>
        </p:txBody>
      </p:sp>
      <p:graphicFrame>
        <p:nvGraphicFramePr>
          <p:cNvPr id="15" name="Content Placeholder 4"/>
          <p:cNvGraphicFramePr>
            <a:graphicFrameLocks noGrp="1"/>
          </p:cNvGraphicFramePr>
          <p:nvPr>
            <p:ph sz="half" idx="1"/>
          </p:nvPr>
        </p:nvGraphicFramePr>
        <p:xfrm>
          <a:off x="304800" y="1600199"/>
          <a:ext cx="44958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5181600" y="1371599"/>
          <a:ext cx="3733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Arrow 5"/>
          <p:cNvSpPr/>
          <p:nvPr/>
        </p:nvSpPr>
        <p:spPr>
          <a:xfrm>
            <a:off x="4706816" y="1948960"/>
            <a:ext cx="685800" cy="3810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1"/>
          <p:cNvSpPr txBox="1">
            <a:spLocks/>
          </p:cNvSpPr>
          <p:nvPr/>
        </p:nvSpPr>
        <p:spPr>
          <a:xfrm>
            <a:off x="914400" y="1066800"/>
            <a:ext cx="3505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b="1" i="0" u="sng" strike="noStrike" kern="1200" cap="none" spc="0" normalizeH="0" baseline="0" noProof="0" dirty="0" smtClean="0">
                <a:ln>
                  <a:noFill/>
                </a:ln>
                <a:effectLst/>
                <a:uLnTx/>
                <a:uFillTx/>
                <a:ea typeface="Tahoma" pitchFamily="34" charset="0"/>
                <a:cs typeface="Tahoma" pitchFamily="34" charset="0"/>
              </a:rPr>
              <a:t>Extent of practice</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9" name="Title 1"/>
          <p:cNvSpPr txBox="1">
            <a:spLocks/>
          </p:cNvSpPr>
          <p:nvPr/>
        </p:nvSpPr>
        <p:spPr>
          <a:xfrm>
            <a:off x="4648200" y="1066800"/>
            <a:ext cx="44958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Reason for NOT always using mosquito nets</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1" name="TextBox 10"/>
          <p:cNvSpPr txBox="1"/>
          <p:nvPr/>
        </p:nvSpPr>
        <p:spPr>
          <a:xfrm>
            <a:off x="685800" y="6400800"/>
            <a:ext cx="3124200" cy="261610"/>
          </a:xfrm>
          <a:prstGeom prst="rect">
            <a:avLst/>
          </a:prstGeom>
          <a:noFill/>
        </p:spPr>
        <p:txBody>
          <a:bodyPr wrap="square" rtlCol="0">
            <a:spAutoFit/>
          </a:bodyPr>
          <a:lstStyle/>
          <a:p>
            <a:r>
              <a:rPr lang="en-GB" sz="1100" i="1" dirty="0" smtClean="0"/>
              <a:t>Base: All Thai respondents (n=400)</a:t>
            </a:r>
            <a:endParaRPr lang="en-GB" sz="1100" i="1" dirty="0"/>
          </a:p>
        </p:txBody>
      </p:sp>
      <p:sp>
        <p:nvSpPr>
          <p:cNvPr id="10" name="TextBox 9"/>
          <p:cNvSpPr txBox="1"/>
          <p:nvPr/>
        </p:nvSpPr>
        <p:spPr>
          <a:xfrm>
            <a:off x="5181600" y="6400800"/>
            <a:ext cx="3962400" cy="261610"/>
          </a:xfrm>
          <a:prstGeom prst="rect">
            <a:avLst/>
          </a:prstGeom>
          <a:noFill/>
        </p:spPr>
        <p:txBody>
          <a:bodyPr wrap="square" rtlCol="0">
            <a:spAutoFit/>
          </a:bodyPr>
          <a:lstStyle/>
          <a:p>
            <a:r>
              <a:rPr lang="en-GB" sz="1100" i="1" dirty="0" smtClean="0"/>
              <a:t>Base: Those not always using mosquito nets (n=319)</a:t>
            </a:r>
            <a:endParaRPr lang="en-GB" sz="1100" i="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Preventative Practice for Malaria</a:t>
            </a:r>
            <a:r>
              <a:rPr lang="en-GB" dirty="0" smtClean="0"/>
              <a:t/>
            </a:r>
            <a:br>
              <a:rPr lang="en-GB" dirty="0" smtClean="0"/>
            </a:br>
            <a:r>
              <a:rPr lang="en-GB" sz="2700" dirty="0" smtClean="0">
                <a:solidFill>
                  <a:srgbClr val="C00000"/>
                </a:solidFill>
              </a:rPr>
              <a:t>Migrants</a:t>
            </a:r>
            <a:endParaRPr lang="en-GB" sz="2700" dirty="0">
              <a:solidFill>
                <a:srgbClr val="C00000"/>
              </a:solidFill>
            </a:endParaRPr>
          </a:p>
        </p:txBody>
      </p:sp>
      <p:sp>
        <p:nvSpPr>
          <p:cNvPr id="7" name="AutoShape 21"/>
          <p:cNvSpPr>
            <a:spLocks noChangeArrowheads="1"/>
          </p:cNvSpPr>
          <p:nvPr/>
        </p:nvSpPr>
        <p:spPr bwMode="auto">
          <a:xfrm>
            <a:off x="685800" y="5181600"/>
            <a:ext cx="7772400" cy="11430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20% of migrants report not using a net. “Too hot” is the most common response (61%) for not using. 75% also report not using mosquito repellent. </a:t>
            </a:r>
            <a:endParaRPr lang="en-US" sz="1400" dirty="0"/>
          </a:p>
        </p:txBody>
      </p:sp>
      <p:graphicFrame>
        <p:nvGraphicFramePr>
          <p:cNvPr id="15" name="Content Placeholder 4"/>
          <p:cNvGraphicFramePr>
            <a:graphicFrameLocks noGrp="1"/>
          </p:cNvGraphicFramePr>
          <p:nvPr>
            <p:ph sz="half" idx="1"/>
          </p:nvPr>
        </p:nvGraphicFramePr>
        <p:xfrm>
          <a:off x="304800" y="1600199"/>
          <a:ext cx="44958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5181600" y="1371599"/>
          <a:ext cx="3733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Arrow 5"/>
          <p:cNvSpPr/>
          <p:nvPr/>
        </p:nvSpPr>
        <p:spPr>
          <a:xfrm>
            <a:off x="4712680" y="1946032"/>
            <a:ext cx="685800" cy="3810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1"/>
          <p:cNvSpPr txBox="1">
            <a:spLocks/>
          </p:cNvSpPr>
          <p:nvPr/>
        </p:nvSpPr>
        <p:spPr>
          <a:xfrm>
            <a:off x="914400" y="1066800"/>
            <a:ext cx="3505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b="1" i="0" u="sng" strike="noStrike" kern="1200" cap="none" spc="0" normalizeH="0" baseline="0" noProof="0" dirty="0" smtClean="0">
                <a:ln>
                  <a:noFill/>
                </a:ln>
                <a:effectLst/>
                <a:uLnTx/>
                <a:uFillTx/>
                <a:ea typeface="Tahoma" pitchFamily="34" charset="0"/>
                <a:cs typeface="Tahoma" pitchFamily="34" charset="0"/>
              </a:rPr>
              <a:t>Extent of practice</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9" name="Title 1"/>
          <p:cNvSpPr txBox="1">
            <a:spLocks/>
          </p:cNvSpPr>
          <p:nvPr/>
        </p:nvSpPr>
        <p:spPr>
          <a:xfrm>
            <a:off x="4724400" y="1066800"/>
            <a:ext cx="44196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Reason for NOT always using mosquito nets</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1" name="TextBox 10"/>
          <p:cNvSpPr txBox="1"/>
          <p:nvPr/>
        </p:nvSpPr>
        <p:spPr>
          <a:xfrm>
            <a:off x="685800" y="6400800"/>
            <a:ext cx="3124200" cy="261610"/>
          </a:xfrm>
          <a:prstGeom prst="rect">
            <a:avLst/>
          </a:prstGeom>
          <a:noFill/>
        </p:spPr>
        <p:txBody>
          <a:bodyPr wrap="square" rtlCol="0">
            <a:spAutoFit/>
          </a:bodyPr>
          <a:lstStyle/>
          <a:p>
            <a:r>
              <a:rPr lang="en-GB" sz="1100" i="1" dirty="0" smtClean="0"/>
              <a:t>Base: All Migrant respondents (n=400)</a:t>
            </a:r>
            <a:endParaRPr lang="en-GB" sz="1100" i="1" dirty="0"/>
          </a:p>
        </p:txBody>
      </p:sp>
      <p:sp>
        <p:nvSpPr>
          <p:cNvPr id="10" name="Rounded Rectangle 9"/>
          <p:cNvSpPr/>
          <p:nvPr/>
        </p:nvSpPr>
        <p:spPr>
          <a:xfrm>
            <a:off x="5791200" y="4191000"/>
            <a:ext cx="3048000" cy="7620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ysClr val="windowText" lastClr="000000"/>
                </a:solidFill>
              </a:rPr>
              <a:t>Fewer (74%) unregistered migrants always use a net</a:t>
            </a:r>
            <a:endParaRPr lang="en-GB" b="1" dirty="0">
              <a:solidFill>
                <a:sysClr val="windowText" lastClr="000000"/>
              </a:solidFill>
            </a:endParaRPr>
          </a:p>
        </p:txBody>
      </p:sp>
      <p:sp>
        <p:nvSpPr>
          <p:cNvPr id="12" name="TextBox 11"/>
          <p:cNvSpPr txBox="1"/>
          <p:nvPr/>
        </p:nvSpPr>
        <p:spPr>
          <a:xfrm>
            <a:off x="5181600" y="6400800"/>
            <a:ext cx="3962400" cy="261610"/>
          </a:xfrm>
          <a:prstGeom prst="rect">
            <a:avLst/>
          </a:prstGeom>
          <a:noFill/>
        </p:spPr>
        <p:txBody>
          <a:bodyPr wrap="square" rtlCol="0">
            <a:spAutoFit/>
          </a:bodyPr>
          <a:lstStyle/>
          <a:p>
            <a:r>
              <a:rPr lang="en-GB" sz="1100" i="1" dirty="0" smtClean="0"/>
              <a:t>Base: Those not always using mosquito nets (n=80)</a:t>
            </a:r>
            <a:endParaRPr lang="en-GB" sz="1100" i="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GB" dirty="0" smtClean="0"/>
              <a:t>At Risk of Exposure to Malaria Vectors</a:t>
            </a:r>
            <a:endParaRPr lang="en-GB" dirty="0">
              <a:solidFill>
                <a:srgbClr val="C00000"/>
              </a:solidFill>
            </a:endParaRPr>
          </a:p>
        </p:txBody>
      </p:sp>
      <p:sp>
        <p:nvSpPr>
          <p:cNvPr id="4" name="AutoShape 4"/>
          <p:cNvSpPr>
            <a:spLocks noChangeArrowheads="1"/>
          </p:cNvSpPr>
          <p:nvPr/>
        </p:nvSpPr>
        <p:spPr bwMode="auto">
          <a:xfrm>
            <a:off x="685800" y="4876800"/>
            <a:ext cx="7772400" cy="13716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Taking into account the combination of either having screens on all windows or using mosquito nets, many Thais who don’t have window screens do use mosquito nets to a greater extent. However, many use neither and results in many Thais being </a:t>
            </a:r>
            <a:r>
              <a:rPr lang="en-US" sz="1400" dirty="0" smtClean="0"/>
              <a:t>at risk of exposing themselves to malaria vectors. Because Thai communities are in the vicinity of the migrant camps, the risk of exposure may be greater.</a:t>
            </a:r>
            <a:endParaRPr lang="en-US" sz="1400" b="0" dirty="0">
              <a:solidFill>
                <a:schemeClr val="tx1"/>
              </a:solidFill>
            </a:endParaRPr>
          </a:p>
        </p:txBody>
      </p:sp>
      <p:graphicFrame>
        <p:nvGraphicFramePr>
          <p:cNvPr id="5" name="Chart 4"/>
          <p:cNvGraphicFramePr/>
          <p:nvPr/>
        </p:nvGraphicFramePr>
        <p:xfrm>
          <a:off x="838200" y="19050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2419206" y="1323201"/>
            <a:ext cx="407163"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Thai</a:t>
            </a:r>
            <a:endParaRPr lang="th-TH" sz="1600" b="1" u="sng" dirty="0">
              <a:solidFill>
                <a:schemeClr val="tx1"/>
              </a:solidFill>
            </a:endParaRPr>
          </a:p>
        </p:txBody>
      </p:sp>
      <p:sp>
        <p:nvSpPr>
          <p:cNvPr id="11" name="Rectangle 52"/>
          <p:cNvSpPr>
            <a:spLocks noChangeArrowheads="1"/>
          </p:cNvSpPr>
          <p:nvPr/>
        </p:nvSpPr>
        <p:spPr bwMode="auto">
          <a:xfrm>
            <a:off x="6083774" y="1323201"/>
            <a:ext cx="850426"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Migrants</a:t>
            </a:r>
            <a:endParaRPr lang="th-TH" sz="1600" b="1" u="sng" dirty="0">
              <a:solidFill>
                <a:schemeClr val="tx1"/>
              </a:solidFill>
            </a:endParaRPr>
          </a:p>
        </p:txBody>
      </p:sp>
      <p:graphicFrame>
        <p:nvGraphicFramePr>
          <p:cNvPr id="12" name="Chart 11"/>
          <p:cNvGraphicFramePr/>
          <p:nvPr/>
        </p:nvGraphicFramePr>
        <p:xfrm>
          <a:off x="4724400" y="1905000"/>
          <a:ext cx="3733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5" descr="P1080064"/>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609600" y="4267199"/>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4267201"/>
            <a:ext cx="7772400" cy="993775"/>
          </a:xfrm>
        </p:spPr>
        <p:txBody>
          <a:bodyPr>
            <a:normAutofit/>
          </a:bodyPr>
          <a:lstStyle/>
          <a:p>
            <a:r>
              <a:rPr lang="en-GB" sz="4400" dirty="0" smtClean="0"/>
              <a:t>Health Seeking </a:t>
            </a:r>
            <a:r>
              <a:rPr lang="en-GB" sz="4400" dirty="0" err="1" smtClean="0"/>
              <a:t>Behavior</a:t>
            </a:r>
            <a:endParaRPr lang="en-GB" sz="44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fontScale="90000"/>
          </a:bodyPr>
          <a:lstStyle/>
          <a:p>
            <a:r>
              <a:rPr lang="en-GB" dirty="0" smtClean="0"/>
              <a:t>Willing to Give a Blood Sample to a HCW</a:t>
            </a:r>
            <a:br>
              <a:rPr lang="en-GB" dirty="0" smtClean="0"/>
            </a:br>
            <a:r>
              <a:rPr lang="en-GB" sz="2700" dirty="0" smtClean="0">
                <a:solidFill>
                  <a:srgbClr val="C00000"/>
                </a:solidFill>
              </a:rPr>
              <a:t>Thai vs. Migrants</a:t>
            </a:r>
            <a:endParaRPr lang="en-GB" dirty="0">
              <a:solidFill>
                <a:srgbClr val="C00000"/>
              </a:solidFill>
            </a:endParaRPr>
          </a:p>
        </p:txBody>
      </p:sp>
      <p:sp>
        <p:nvSpPr>
          <p:cNvPr id="4" name="AutoShape 4"/>
          <p:cNvSpPr>
            <a:spLocks noChangeArrowheads="1"/>
          </p:cNvSpPr>
          <p:nvPr/>
        </p:nvSpPr>
        <p:spPr bwMode="auto">
          <a:xfrm>
            <a:off x="685800" y="5105400"/>
            <a:ext cx="7772400" cy="685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dirty="0" smtClean="0"/>
              <a:t>The vast majority of both </a:t>
            </a:r>
            <a:r>
              <a:rPr lang="en-US" sz="1400" b="0" dirty="0" smtClean="0">
                <a:solidFill>
                  <a:schemeClr val="tx1"/>
                </a:solidFill>
              </a:rPr>
              <a:t>Thais and migrants are willing to participate in a blood test if asked by a HCW. Some Thais may hesitate and woul</a:t>
            </a:r>
            <a:r>
              <a:rPr lang="en-US" sz="1400" dirty="0" smtClean="0"/>
              <a:t>d only participate if they thought they were ill. </a:t>
            </a:r>
            <a:endParaRPr lang="en-US" sz="1400" b="0" dirty="0">
              <a:solidFill>
                <a:schemeClr val="tx1"/>
              </a:solidFill>
            </a:endParaRPr>
          </a:p>
        </p:txBody>
      </p:sp>
      <p:graphicFrame>
        <p:nvGraphicFramePr>
          <p:cNvPr id="5" name="Chart 4"/>
          <p:cNvGraphicFramePr/>
          <p:nvPr/>
        </p:nvGraphicFramePr>
        <p:xfrm>
          <a:off x="838200" y="19050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2402076" y="1749623"/>
            <a:ext cx="45365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a:t>
            </a:r>
            <a:endParaRPr lang="th-TH" b="1" u="sng" dirty="0">
              <a:solidFill>
                <a:schemeClr val="tx1"/>
              </a:solidFill>
            </a:endParaRPr>
          </a:p>
        </p:txBody>
      </p:sp>
      <p:sp>
        <p:nvSpPr>
          <p:cNvPr id="11" name="Rectangle 52"/>
          <p:cNvSpPr>
            <a:spLocks noChangeArrowheads="1"/>
          </p:cNvSpPr>
          <p:nvPr/>
        </p:nvSpPr>
        <p:spPr bwMode="auto">
          <a:xfrm>
            <a:off x="6041413" y="1749623"/>
            <a:ext cx="947375"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Migrants</a:t>
            </a:r>
            <a:endParaRPr lang="th-TH" b="1" u="sng" dirty="0">
              <a:solidFill>
                <a:schemeClr val="tx1"/>
              </a:solidFill>
            </a:endParaRPr>
          </a:p>
        </p:txBody>
      </p:sp>
      <p:graphicFrame>
        <p:nvGraphicFramePr>
          <p:cNvPr id="12" name="Chart 11"/>
          <p:cNvGraphicFramePr/>
          <p:nvPr/>
        </p:nvGraphicFramePr>
        <p:xfrm>
          <a:off x="4648200" y="1905000"/>
          <a:ext cx="3733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GB" dirty="0" smtClean="0"/>
              <a:t>Who Would You Ask for Advice?</a:t>
            </a:r>
            <a:br>
              <a:rPr lang="en-GB" dirty="0" smtClean="0"/>
            </a:br>
            <a:r>
              <a:rPr lang="en-GB" sz="2700" dirty="0" smtClean="0">
                <a:solidFill>
                  <a:srgbClr val="C00000"/>
                </a:solidFill>
              </a:rPr>
              <a:t>Symptom: High fever and cold shivers</a:t>
            </a:r>
            <a:endParaRPr lang="en-GB" sz="2700" dirty="0">
              <a:solidFill>
                <a:srgbClr val="C00000"/>
              </a:solidFill>
            </a:endParaRPr>
          </a:p>
        </p:txBody>
      </p:sp>
      <p:sp>
        <p:nvSpPr>
          <p:cNvPr id="7" name="AutoShape 21"/>
          <p:cNvSpPr>
            <a:spLocks noChangeArrowheads="1"/>
          </p:cNvSpPr>
          <p:nvPr/>
        </p:nvSpPr>
        <p:spPr bwMode="auto">
          <a:xfrm>
            <a:off x="685800" y="4952999"/>
            <a:ext cx="7772400" cy="1143001"/>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High fever and cold shivers were used as a hypothetical scenario to obtain information on health seeking behavior. The majority of both Thais and migrants would seek advice from a doctor should they come down with high fever and cold shivers. Migrants are also likely to seek advice from family and friends and may seek advice from their employer as well.  </a:t>
            </a:r>
            <a:endParaRPr lang="en-US" sz="1400" dirty="0"/>
          </a:p>
        </p:txBody>
      </p:sp>
      <p:graphicFrame>
        <p:nvGraphicFramePr>
          <p:cNvPr id="15" name="Content Placeholder 4"/>
          <p:cNvGraphicFramePr>
            <a:graphicFrameLocks noGrp="1"/>
          </p:cNvGraphicFramePr>
          <p:nvPr>
            <p:ph sz="half" idx="1"/>
          </p:nvPr>
        </p:nvGraphicFramePr>
        <p:xfrm>
          <a:off x="685800" y="1371600"/>
          <a:ext cx="77724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a:xfrm>
            <a:off x="457200" y="1295403"/>
            <a:ext cx="8229600" cy="3962398"/>
          </a:xfrm>
        </p:spPr>
        <p:txBody>
          <a:bodyPr>
            <a:normAutofit/>
          </a:bodyPr>
          <a:lstStyle/>
          <a:p>
            <a:pPr>
              <a:lnSpc>
                <a:spcPct val="110000"/>
              </a:lnSpc>
              <a:spcBef>
                <a:spcPct val="40000"/>
              </a:spcBef>
            </a:pPr>
            <a:r>
              <a:rPr lang="en-US" sz="2000" dirty="0" smtClean="0"/>
              <a:t>Background &amp; Methodology</a:t>
            </a:r>
          </a:p>
          <a:p>
            <a:pPr>
              <a:lnSpc>
                <a:spcPct val="110000"/>
              </a:lnSpc>
              <a:spcBef>
                <a:spcPct val="40000"/>
              </a:spcBef>
            </a:pPr>
            <a:r>
              <a:rPr lang="en-US" sz="2000" dirty="0" smtClean="0"/>
              <a:t>Protection &amp; Risk Exposure</a:t>
            </a:r>
          </a:p>
          <a:p>
            <a:pPr>
              <a:lnSpc>
                <a:spcPct val="110000"/>
              </a:lnSpc>
              <a:spcBef>
                <a:spcPct val="40000"/>
              </a:spcBef>
            </a:pPr>
            <a:r>
              <a:rPr lang="en-US" sz="2000" dirty="0" smtClean="0"/>
              <a:t>Health Seeking Behavior</a:t>
            </a:r>
          </a:p>
          <a:p>
            <a:pPr>
              <a:lnSpc>
                <a:spcPct val="110000"/>
              </a:lnSpc>
              <a:spcBef>
                <a:spcPct val="40000"/>
              </a:spcBef>
            </a:pPr>
            <a:r>
              <a:rPr lang="en-US" sz="2000" dirty="0" smtClean="0"/>
              <a:t>Media Access &amp; Exposure</a:t>
            </a:r>
          </a:p>
          <a:p>
            <a:pPr>
              <a:lnSpc>
                <a:spcPct val="110000"/>
              </a:lnSpc>
              <a:spcBef>
                <a:spcPct val="40000"/>
              </a:spcBef>
            </a:pPr>
            <a:r>
              <a:rPr lang="en-US" sz="2000" dirty="0" smtClean="0"/>
              <a:t>Issues for Communication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1"/>
          <p:cNvSpPr>
            <a:spLocks noChangeArrowheads="1"/>
          </p:cNvSpPr>
          <p:nvPr/>
        </p:nvSpPr>
        <p:spPr bwMode="auto">
          <a:xfrm>
            <a:off x="685800" y="5105400"/>
            <a:ext cx="7772400" cy="12954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The vast majority would seek treatment at a hospital or clinic. In Phuket there are plenty of small clinics and particularly unregistered migrants may seek treatment there if they can afford it. Government hospitals are cheaper and often preferred by migrants but the employer may have to bribe the police to enable transportation should the worker not be registered. Since two thirds of migrants can speak some Thai as well as English, language was not found to be a major barrier. </a:t>
            </a:r>
            <a:endParaRPr lang="en-US" sz="1400" dirty="0"/>
          </a:p>
        </p:txBody>
      </p:sp>
      <p:graphicFrame>
        <p:nvGraphicFramePr>
          <p:cNvPr id="15" name="Content Placeholder 4"/>
          <p:cNvGraphicFramePr>
            <a:graphicFrameLocks noGrp="1"/>
          </p:cNvGraphicFramePr>
          <p:nvPr>
            <p:ph sz="half" idx="1"/>
          </p:nvPr>
        </p:nvGraphicFramePr>
        <p:xfrm>
          <a:off x="0" y="1371600"/>
          <a:ext cx="441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457200" y="228600"/>
            <a:ext cx="8229600" cy="914400"/>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Where Would</a:t>
            </a:r>
            <a:r>
              <a:rPr kumimoji="0" lang="en-GB" sz="4000" b="0" i="0" u="none" strike="noStrike" kern="1200" cap="none" spc="0" normalizeH="0" noProof="0" dirty="0" smtClean="0">
                <a:ln>
                  <a:noFill/>
                </a:ln>
                <a:solidFill>
                  <a:schemeClr val="tx1"/>
                </a:solidFill>
                <a:effectLst/>
                <a:uLnTx/>
                <a:uFillTx/>
                <a:latin typeface="Nyala" pitchFamily="2" charset="0"/>
                <a:ea typeface="Tahoma" pitchFamily="34" charset="0"/>
                <a:cs typeface="Tahoma" pitchFamily="34" charset="0"/>
              </a:rPr>
              <a:t> You Go For Treatment</a:t>
            </a: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a:t>
            </a:r>
            <a:b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br>
            <a:r>
              <a:rPr kumimoji="0" lang="en-GB" sz="2700" b="0"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Symptom: High fever and cold shivers</a:t>
            </a:r>
            <a:endParaRPr kumimoji="0" lang="en-GB" sz="2700" b="0"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graphicFrame>
        <p:nvGraphicFramePr>
          <p:cNvPr id="9" name="Table 8"/>
          <p:cNvGraphicFramePr>
            <a:graphicFrameLocks noGrp="1"/>
          </p:cNvGraphicFramePr>
          <p:nvPr/>
        </p:nvGraphicFramePr>
        <p:xfrm>
          <a:off x="5257800" y="1524000"/>
          <a:ext cx="3352800" cy="3169920"/>
        </p:xfrm>
        <a:graphic>
          <a:graphicData uri="http://schemas.openxmlformats.org/drawingml/2006/table">
            <a:tbl>
              <a:tblPr firstRow="1" bandRow="1">
                <a:tableStyleId>{5C22544A-7EE6-4342-B048-85BDC9FD1C3A}</a:tableStyleId>
              </a:tblPr>
              <a:tblGrid>
                <a:gridCol w="1446306"/>
                <a:gridCol w="788894"/>
                <a:gridCol w="1117600"/>
              </a:tblGrid>
              <a:tr h="208844">
                <a:tc>
                  <a:txBody>
                    <a:bodyPr/>
                    <a:lstStyle/>
                    <a:p>
                      <a:endParaRPr lang="en-GB" sz="1400" dirty="0"/>
                    </a:p>
                  </a:txBody>
                  <a:tcPr>
                    <a:solidFill>
                      <a:schemeClr val="accent2">
                        <a:lumMod val="40000"/>
                        <a:lumOff val="60000"/>
                      </a:schemeClr>
                    </a:solidFill>
                  </a:tcPr>
                </a:tc>
                <a:tc>
                  <a:txBody>
                    <a:bodyPr/>
                    <a:lstStyle/>
                    <a:p>
                      <a:pPr algn="ctr"/>
                      <a:r>
                        <a:rPr lang="en-GB" sz="1400" dirty="0" smtClean="0">
                          <a:solidFill>
                            <a:sysClr val="windowText" lastClr="000000"/>
                          </a:solidFill>
                        </a:rPr>
                        <a:t>Thai</a:t>
                      </a:r>
                    </a:p>
                    <a:p>
                      <a:pPr algn="ctr"/>
                      <a:r>
                        <a:rPr lang="en-GB" sz="1400" dirty="0" smtClean="0">
                          <a:solidFill>
                            <a:sysClr val="windowText" lastClr="000000"/>
                          </a:solidFill>
                        </a:rPr>
                        <a:t>n=9* (%)</a:t>
                      </a:r>
                      <a:endParaRPr lang="en-GB" sz="1400" dirty="0">
                        <a:solidFill>
                          <a:sysClr val="windowText" lastClr="000000"/>
                        </a:solidFill>
                      </a:endParaRPr>
                    </a:p>
                  </a:txBody>
                  <a:tcPr>
                    <a:solidFill>
                      <a:schemeClr val="accent2">
                        <a:lumMod val="40000"/>
                        <a:lumOff val="60000"/>
                      </a:schemeClr>
                    </a:solidFill>
                  </a:tcPr>
                </a:tc>
                <a:tc>
                  <a:txBody>
                    <a:bodyPr/>
                    <a:lstStyle/>
                    <a:p>
                      <a:pPr algn="ctr"/>
                      <a:r>
                        <a:rPr lang="en-GB" sz="1400" dirty="0" smtClean="0">
                          <a:solidFill>
                            <a:sysClr val="windowText" lastClr="000000"/>
                          </a:solidFill>
                        </a:rPr>
                        <a:t>Migrants</a:t>
                      </a:r>
                    </a:p>
                    <a:p>
                      <a:pPr algn="ctr"/>
                      <a:r>
                        <a:rPr lang="en-GB" sz="1400" dirty="0" smtClean="0">
                          <a:solidFill>
                            <a:sysClr val="windowText" lastClr="000000"/>
                          </a:solidFill>
                        </a:rPr>
                        <a:t>n=14*</a:t>
                      </a:r>
                    </a:p>
                    <a:p>
                      <a:pPr algn="ctr"/>
                      <a:r>
                        <a:rPr lang="en-GB" sz="1400" dirty="0" smtClean="0">
                          <a:solidFill>
                            <a:sysClr val="windowText" lastClr="000000"/>
                          </a:solidFill>
                        </a:rPr>
                        <a:t>(%)</a:t>
                      </a:r>
                      <a:endParaRPr lang="en-GB" sz="1400" dirty="0">
                        <a:solidFill>
                          <a:sysClr val="windowText" lastClr="000000"/>
                        </a:solidFill>
                      </a:endParaRPr>
                    </a:p>
                  </a:txBody>
                  <a:tcPr>
                    <a:solidFill>
                      <a:schemeClr val="accent2">
                        <a:lumMod val="40000"/>
                        <a:lumOff val="60000"/>
                      </a:schemeClr>
                    </a:solidFill>
                  </a:tcPr>
                </a:tc>
              </a:tr>
              <a:tr h="208844">
                <a:tc>
                  <a:txBody>
                    <a:bodyPr/>
                    <a:lstStyle/>
                    <a:p>
                      <a:r>
                        <a:rPr lang="en-GB" sz="1400" dirty="0" smtClean="0"/>
                        <a:t>Language</a:t>
                      </a:r>
                      <a:endParaRPr lang="en-GB" sz="1400" dirty="0"/>
                    </a:p>
                  </a:txBody>
                  <a:tcPr/>
                </a:tc>
                <a:tc>
                  <a:txBody>
                    <a:bodyPr/>
                    <a:lstStyle/>
                    <a:p>
                      <a:pPr algn="ctr"/>
                      <a:r>
                        <a:rPr lang="en-GB" sz="1400" dirty="0" smtClean="0"/>
                        <a:t>0</a:t>
                      </a:r>
                      <a:endParaRPr lang="en-GB" sz="1400" dirty="0"/>
                    </a:p>
                  </a:txBody>
                  <a:tcPr/>
                </a:tc>
                <a:tc>
                  <a:txBody>
                    <a:bodyPr/>
                    <a:lstStyle/>
                    <a:p>
                      <a:pPr algn="ctr"/>
                      <a:r>
                        <a:rPr lang="en-GB" sz="1400" dirty="0" smtClean="0"/>
                        <a:t>71</a:t>
                      </a:r>
                      <a:endParaRPr lang="en-GB" sz="1400" dirty="0"/>
                    </a:p>
                  </a:txBody>
                  <a:tcPr/>
                </a:tc>
              </a:tr>
              <a:tr h="208844">
                <a:tc>
                  <a:txBody>
                    <a:bodyPr/>
                    <a:lstStyle/>
                    <a:p>
                      <a:r>
                        <a:rPr lang="en-GB" sz="1400" dirty="0" smtClean="0"/>
                        <a:t>No Health Card</a:t>
                      </a:r>
                      <a:endParaRPr lang="en-GB" sz="1400" dirty="0"/>
                    </a:p>
                  </a:txBody>
                  <a:tcPr/>
                </a:tc>
                <a:tc>
                  <a:txBody>
                    <a:bodyPr/>
                    <a:lstStyle/>
                    <a:p>
                      <a:pPr algn="ctr"/>
                      <a:r>
                        <a:rPr lang="en-GB" sz="1400" dirty="0" smtClean="0"/>
                        <a:t>0</a:t>
                      </a:r>
                      <a:endParaRPr lang="en-GB" sz="1400" dirty="0"/>
                    </a:p>
                  </a:txBody>
                  <a:tcPr/>
                </a:tc>
                <a:tc>
                  <a:txBody>
                    <a:bodyPr/>
                    <a:lstStyle/>
                    <a:p>
                      <a:pPr algn="ctr"/>
                      <a:r>
                        <a:rPr lang="en-GB" sz="1400" dirty="0" smtClean="0"/>
                        <a:t>29</a:t>
                      </a:r>
                      <a:endParaRPr lang="en-GB" sz="1400" dirty="0"/>
                    </a:p>
                  </a:txBody>
                  <a:tcPr/>
                </a:tc>
              </a:tr>
              <a:tr h="208844">
                <a:tc>
                  <a:txBody>
                    <a:bodyPr/>
                    <a:lstStyle/>
                    <a:p>
                      <a:r>
                        <a:rPr lang="en-GB" sz="1400" dirty="0" smtClean="0"/>
                        <a:t>Too expensive</a:t>
                      </a:r>
                      <a:endParaRPr lang="en-GB" sz="1400" dirty="0"/>
                    </a:p>
                  </a:txBody>
                  <a:tcPr/>
                </a:tc>
                <a:tc>
                  <a:txBody>
                    <a:bodyPr/>
                    <a:lstStyle/>
                    <a:p>
                      <a:pPr algn="ctr"/>
                      <a:r>
                        <a:rPr lang="en-GB" sz="1400" dirty="0" smtClean="0"/>
                        <a:t>22</a:t>
                      </a:r>
                      <a:endParaRPr lang="en-GB" sz="1400" dirty="0"/>
                    </a:p>
                  </a:txBody>
                  <a:tcPr/>
                </a:tc>
                <a:tc>
                  <a:txBody>
                    <a:bodyPr/>
                    <a:lstStyle/>
                    <a:p>
                      <a:pPr algn="ctr"/>
                      <a:r>
                        <a:rPr lang="en-GB" sz="1400" dirty="0" smtClean="0"/>
                        <a:t>43</a:t>
                      </a:r>
                      <a:endParaRPr lang="en-GB" sz="1400" dirty="0"/>
                    </a:p>
                  </a:txBody>
                  <a:tcPr/>
                </a:tc>
              </a:tr>
              <a:tr h="208844">
                <a:tc>
                  <a:txBody>
                    <a:bodyPr/>
                    <a:lstStyle/>
                    <a:p>
                      <a:r>
                        <a:rPr lang="en-GB" sz="1400" dirty="0" smtClean="0"/>
                        <a:t>Don’t trust</a:t>
                      </a:r>
                      <a:endParaRPr lang="en-GB" sz="1400" dirty="0"/>
                    </a:p>
                  </a:txBody>
                  <a:tcPr/>
                </a:tc>
                <a:tc>
                  <a:txBody>
                    <a:bodyPr/>
                    <a:lstStyle/>
                    <a:p>
                      <a:pPr algn="ctr"/>
                      <a:r>
                        <a:rPr lang="en-GB" sz="1400" dirty="0" smtClean="0"/>
                        <a:t>22</a:t>
                      </a:r>
                      <a:endParaRPr lang="en-GB" sz="1400" dirty="0"/>
                    </a:p>
                  </a:txBody>
                  <a:tcPr/>
                </a:tc>
                <a:tc>
                  <a:txBody>
                    <a:bodyPr/>
                    <a:lstStyle/>
                    <a:p>
                      <a:pPr algn="ctr"/>
                      <a:r>
                        <a:rPr lang="en-GB" sz="1400" dirty="0" smtClean="0"/>
                        <a:t>14</a:t>
                      </a:r>
                      <a:endParaRPr lang="en-GB" sz="1400" dirty="0"/>
                    </a:p>
                  </a:txBody>
                  <a:tcPr/>
                </a:tc>
              </a:tr>
              <a:tr h="208844">
                <a:tc>
                  <a:txBody>
                    <a:bodyPr/>
                    <a:lstStyle/>
                    <a:p>
                      <a:r>
                        <a:rPr lang="en-GB" sz="1400" dirty="0" smtClean="0"/>
                        <a:t>Too far away</a:t>
                      </a:r>
                      <a:endParaRPr lang="en-GB" sz="1400" dirty="0"/>
                    </a:p>
                  </a:txBody>
                  <a:tcPr/>
                </a:tc>
                <a:tc>
                  <a:txBody>
                    <a:bodyPr/>
                    <a:lstStyle/>
                    <a:p>
                      <a:pPr algn="ctr"/>
                      <a:r>
                        <a:rPr lang="en-GB" sz="1400" dirty="0" smtClean="0"/>
                        <a:t>11</a:t>
                      </a:r>
                      <a:endParaRPr lang="en-GB" sz="1400" dirty="0"/>
                    </a:p>
                  </a:txBody>
                  <a:tcPr/>
                </a:tc>
                <a:tc>
                  <a:txBody>
                    <a:bodyPr/>
                    <a:lstStyle/>
                    <a:p>
                      <a:pPr algn="ctr"/>
                      <a:r>
                        <a:rPr lang="en-GB" sz="1400" dirty="0" smtClean="0"/>
                        <a:t>29</a:t>
                      </a:r>
                      <a:endParaRPr lang="en-GB" sz="1400" dirty="0"/>
                    </a:p>
                  </a:txBody>
                  <a:tcPr/>
                </a:tc>
              </a:tr>
              <a:tr h="208844">
                <a:tc>
                  <a:txBody>
                    <a:bodyPr/>
                    <a:lstStyle/>
                    <a:p>
                      <a:r>
                        <a:rPr lang="en-GB" sz="1400" dirty="0" smtClean="0"/>
                        <a:t>Can’t do better</a:t>
                      </a:r>
                      <a:endParaRPr lang="en-GB" sz="1400" dirty="0"/>
                    </a:p>
                  </a:txBody>
                  <a:tcPr/>
                </a:tc>
                <a:tc>
                  <a:txBody>
                    <a:bodyPr/>
                    <a:lstStyle/>
                    <a:p>
                      <a:pPr algn="ctr"/>
                      <a:r>
                        <a:rPr lang="en-GB" sz="1400" dirty="0" smtClean="0"/>
                        <a:t>11</a:t>
                      </a:r>
                      <a:endParaRPr lang="en-GB" sz="1400" dirty="0"/>
                    </a:p>
                  </a:txBody>
                  <a:tcPr/>
                </a:tc>
                <a:tc>
                  <a:txBody>
                    <a:bodyPr/>
                    <a:lstStyle/>
                    <a:p>
                      <a:pPr algn="ctr"/>
                      <a:r>
                        <a:rPr lang="en-GB" sz="1400" dirty="0" smtClean="0"/>
                        <a:t>7</a:t>
                      </a:r>
                      <a:endParaRPr lang="en-GB" sz="1400" dirty="0"/>
                    </a:p>
                  </a:txBody>
                  <a:tcPr/>
                </a:tc>
              </a:tr>
              <a:tr h="208844">
                <a:tc>
                  <a:txBody>
                    <a:bodyPr/>
                    <a:lstStyle/>
                    <a:p>
                      <a:r>
                        <a:rPr lang="en-GB" sz="1400" dirty="0" smtClean="0"/>
                        <a:t>Waiting too long</a:t>
                      </a:r>
                      <a:endParaRPr lang="en-GB" sz="1400" dirty="0"/>
                    </a:p>
                  </a:txBody>
                  <a:tcPr/>
                </a:tc>
                <a:tc>
                  <a:txBody>
                    <a:bodyPr/>
                    <a:lstStyle/>
                    <a:p>
                      <a:pPr algn="ctr"/>
                      <a:r>
                        <a:rPr lang="en-GB" sz="1400" dirty="0" smtClean="0"/>
                        <a:t>44</a:t>
                      </a:r>
                      <a:endParaRPr lang="en-GB" sz="1400" dirty="0"/>
                    </a:p>
                  </a:txBody>
                  <a:tcPr/>
                </a:tc>
                <a:tc>
                  <a:txBody>
                    <a:bodyPr/>
                    <a:lstStyle/>
                    <a:p>
                      <a:pPr algn="ctr"/>
                      <a:r>
                        <a:rPr lang="en-GB" sz="1400" dirty="0" smtClean="0"/>
                        <a:t>14</a:t>
                      </a:r>
                      <a:endParaRPr lang="en-GB" sz="1400" dirty="0"/>
                    </a:p>
                  </a:txBody>
                  <a:tcPr/>
                </a:tc>
              </a:tr>
              <a:tr h="208844">
                <a:tc>
                  <a:txBody>
                    <a:bodyPr/>
                    <a:lstStyle/>
                    <a:p>
                      <a:r>
                        <a:rPr lang="en-GB" sz="1400" dirty="0" smtClean="0"/>
                        <a:t>Other</a:t>
                      </a:r>
                      <a:endParaRPr lang="en-GB" sz="1400" dirty="0"/>
                    </a:p>
                  </a:txBody>
                  <a:tcPr/>
                </a:tc>
                <a:tc>
                  <a:txBody>
                    <a:bodyPr/>
                    <a:lstStyle/>
                    <a:p>
                      <a:pPr algn="ctr"/>
                      <a:r>
                        <a:rPr lang="en-GB" sz="1400" dirty="0" smtClean="0"/>
                        <a:t>11</a:t>
                      </a:r>
                      <a:endParaRPr lang="en-GB" sz="1400" dirty="0"/>
                    </a:p>
                  </a:txBody>
                  <a:tcPr/>
                </a:tc>
                <a:tc>
                  <a:txBody>
                    <a:bodyPr/>
                    <a:lstStyle/>
                    <a:p>
                      <a:pPr algn="ctr"/>
                      <a:r>
                        <a:rPr lang="en-GB" sz="1400" dirty="0" smtClean="0"/>
                        <a:t>21</a:t>
                      </a:r>
                      <a:endParaRPr lang="en-GB" sz="1400" dirty="0"/>
                    </a:p>
                  </a:txBody>
                  <a:tcPr/>
                </a:tc>
              </a:tr>
            </a:tbl>
          </a:graphicData>
        </a:graphic>
      </p:graphicFrame>
      <p:sp>
        <p:nvSpPr>
          <p:cNvPr id="11" name="TextBox 10"/>
          <p:cNvSpPr txBox="1"/>
          <p:nvPr/>
        </p:nvSpPr>
        <p:spPr>
          <a:xfrm>
            <a:off x="7560312" y="4721423"/>
            <a:ext cx="1050288" cy="307777"/>
          </a:xfrm>
          <a:prstGeom prst="rect">
            <a:avLst/>
          </a:prstGeom>
          <a:noFill/>
        </p:spPr>
        <p:txBody>
          <a:bodyPr wrap="none" rtlCol="0">
            <a:spAutoFit/>
          </a:bodyPr>
          <a:lstStyle/>
          <a:p>
            <a:r>
              <a:rPr lang="en-GB" sz="1400" dirty="0" smtClean="0"/>
              <a:t>*Small base</a:t>
            </a:r>
            <a:endParaRPr lang="en-GB" sz="1400" dirty="0"/>
          </a:p>
        </p:txBody>
      </p:sp>
      <p:sp>
        <p:nvSpPr>
          <p:cNvPr id="12" name="Title 1"/>
          <p:cNvSpPr txBox="1">
            <a:spLocks/>
          </p:cNvSpPr>
          <p:nvPr/>
        </p:nvSpPr>
        <p:spPr>
          <a:xfrm>
            <a:off x="4876800" y="10668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Reason for NOT going to hospital or clinic</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0" name="TextBox 9"/>
          <p:cNvSpPr txBox="1"/>
          <p:nvPr/>
        </p:nvSpPr>
        <p:spPr>
          <a:xfrm>
            <a:off x="5428718" y="6400800"/>
            <a:ext cx="2648482" cy="261610"/>
          </a:xfrm>
          <a:prstGeom prst="rect">
            <a:avLst/>
          </a:prstGeom>
          <a:noFill/>
        </p:spPr>
        <p:txBody>
          <a:bodyPr wrap="none" rtlCol="0">
            <a:spAutoFit/>
          </a:bodyPr>
          <a:lstStyle/>
          <a:p>
            <a:r>
              <a:rPr lang="en-GB" sz="1100" i="1" dirty="0" smtClean="0"/>
              <a:t>Base: Those not going to a hospital or clinic</a:t>
            </a:r>
            <a:endParaRPr lang="en-GB" sz="1100" i="1" dirty="0"/>
          </a:p>
        </p:txBody>
      </p:sp>
      <p:sp>
        <p:nvSpPr>
          <p:cNvPr id="13" name="TextBox 12"/>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685800" y="4953000"/>
            <a:ext cx="4343400" cy="12954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In response to high fever and cold shivers 69% of Thais have bought fever reducing medicine in the past (99%). Some also bought antibiotics (11%). They purchased the medicine at the pharmacy (51%) or a local drug store (48%).</a:t>
            </a:r>
            <a:endParaRPr lang="en-US" sz="1400" b="0" dirty="0">
              <a:solidFill>
                <a:schemeClr val="tx1"/>
              </a:solidFill>
            </a:endParaRPr>
          </a:p>
        </p:txBody>
      </p:sp>
      <p:graphicFrame>
        <p:nvGraphicFramePr>
          <p:cNvPr id="5" name="Chart 4"/>
          <p:cNvGraphicFramePr/>
          <p:nvPr/>
        </p:nvGraphicFramePr>
        <p:xfrm>
          <a:off x="838200" y="18288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
          <p:cNvSpPr txBox="1">
            <a:spLocks/>
          </p:cNvSpPr>
          <p:nvPr/>
        </p:nvSpPr>
        <p:spPr>
          <a:xfrm>
            <a:off x="457200" y="228600"/>
            <a:ext cx="8229600" cy="914400"/>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Ever bought</a:t>
            </a:r>
            <a:r>
              <a:rPr kumimoji="0" lang="en-GB" sz="4000" b="0" i="0" u="none" strike="noStrike" kern="1200" cap="none" spc="0" normalizeH="0" noProof="0" dirty="0" smtClean="0">
                <a:ln>
                  <a:noFill/>
                </a:ln>
                <a:solidFill>
                  <a:schemeClr val="tx1"/>
                </a:solidFill>
                <a:effectLst/>
                <a:uLnTx/>
                <a:uFillTx/>
                <a:latin typeface="Nyala" pitchFamily="2" charset="0"/>
                <a:ea typeface="Tahoma" pitchFamily="34" charset="0"/>
                <a:cs typeface="Tahoma" pitchFamily="34" charset="0"/>
              </a:rPr>
              <a:t> Medicine</a:t>
            </a: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a:t>
            </a:r>
            <a:b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br>
            <a:r>
              <a:rPr kumimoji="0" lang="en-GB" sz="2700" b="0"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Symptom: High fever and cold shivers</a:t>
            </a:r>
            <a:endParaRPr kumimoji="0" lang="en-GB" sz="2700" b="0"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graphicFrame>
        <p:nvGraphicFramePr>
          <p:cNvPr id="13" name="Table 12"/>
          <p:cNvGraphicFramePr>
            <a:graphicFrameLocks noGrp="1"/>
          </p:cNvGraphicFramePr>
          <p:nvPr/>
        </p:nvGraphicFramePr>
        <p:xfrm>
          <a:off x="5600700" y="1676400"/>
          <a:ext cx="2819400" cy="3779520"/>
        </p:xfrm>
        <a:graphic>
          <a:graphicData uri="http://schemas.openxmlformats.org/drawingml/2006/table">
            <a:tbl>
              <a:tblPr firstRow="1" bandRow="1">
                <a:tableStyleId>{5C22544A-7EE6-4342-B048-85BDC9FD1C3A}</a:tableStyleId>
              </a:tblPr>
              <a:tblGrid>
                <a:gridCol w="1824318"/>
                <a:gridCol w="995082"/>
              </a:tblGrid>
              <a:tr h="387513">
                <a:tc>
                  <a:txBody>
                    <a:bodyPr/>
                    <a:lstStyle/>
                    <a:p>
                      <a:endParaRPr lang="en-GB" sz="1400" dirty="0"/>
                    </a:p>
                  </a:txBody>
                  <a:tcPr>
                    <a:solidFill>
                      <a:schemeClr val="accent1"/>
                    </a:solidFill>
                  </a:tcPr>
                </a:tc>
                <a:tc>
                  <a:txBody>
                    <a:bodyPr/>
                    <a:lstStyle/>
                    <a:p>
                      <a:pPr algn="ctr"/>
                      <a:r>
                        <a:rPr lang="en-GB" sz="1400" dirty="0" smtClean="0">
                          <a:solidFill>
                            <a:schemeClr val="bg1"/>
                          </a:solidFill>
                        </a:rPr>
                        <a:t>Thai</a:t>
                      </a:r>
                    </a:p>
                    <a:p>
                      <a:pPr algn="ctr"/>
                      <a:r>
                        <a:rPr lang="en-GB" sz="1400" dirty="0" smtClean="0">
                          <a:solidFill>
                            <a:schemeClr val="bg1"/>
                          </a:solidFill>
                        </a:rPr>
                        <a:t>n=277</a:t>
                      </a:r>
                    </a:p>
                    <a:p>
                      <a:pPr algn="ctr"/>
                      <a:r>
                        <a:rPr lang="en-GB" sz="1400" dirty="0" smtClean="0">
                          <a:solidFill>
                            <a:schemeClr val="bg1"/>
                          </a:solidFill>
                        </a:rPr>
                        <a:t>(%)</a:t>
                      </a:r>
                    </a:p>
                  </a:txBody>
                  <a:tcPr>
                    <a:solidFill>
                      <a:schemeClr val="accent1"/>
                    </a:solidFill>
                  </a:tcPr>
                </a:tc>
              </a:tr>
              <a:tr h="227949">
                <a:tc>
                  <a:txBody>
                    <a:bodyPr/>
                    <a:lstStyle/>
                    <a:p>
                      <a:r>
                        <a:rPr lang="en-GB" sz="1400" b="1" dirty="0" smtClean="0"/>
                        <a:t>Type</a:t>
                      </a:r>
                      <a:r>
                        <a:rPr lang="en-GB" sz="1400" b="1" baseline="0" dirty="0" smtClean="0"/>
                        <a:t> of medicine</a:t>
                      </a:r>
                      <a:endParaRPr lang="en-GB" sz="1400" b="1" dirty="0"/>
                    </a:p>
                  </a:txBody>
                  <a:tcPr/>
                </a:tc>
                <a:tc>
                  <a:txBody>
                    <a:bodyPr/>
                    <a:lstStyle/>
                    <a:p>
                      <a:pPr algn="ctr"/>
                      <a:endParaRPr lang="en-GB" sz="1400" b="1" dirty="0"/>
                    </a:p>
                  </a:txBody>
                  <a:tcPr/>
                </a:tc>
              </a:tr>
              <a:tr h="227949">
                <a:tc>
                  <a:txBody>
                    <a:bodyPr/>
                    <a:lstStyle/>
                    <a:p>
                      <a:r>
                        <a:rPr lang="en-GB" sz="1400" dirty="0" smtClean="0"/>
                        <a:t>Fever reducing</a:t>
                      </a:r>
                      <a:endParaRPr lang="en-GB" sz="1400" dirty="0"/>
                    </a:p>
                  </a:txBody>
                  <a:tcPr>
                    <a:solidFill>
                      <a:srgbClr val="92D050"/>
                    </a:solidFill>
                  </a:tcPr>
                </a:tc>
                <a:tc>
                  <a:txBody>
                    <a:bodyPr/>
                    <a:lstStyle/>
                    <a:p>
                      <a:pPr algn="ctr"/>
                      <a:r>
                        <a:rPr lang="en-GB" sz="1400" dirty="0" smtClean="0"/>
                        <a:t>99</a:t>
                      </a:r>
                      <a:endParaRPr lang="en-GB" sz="1400" dirty="0"/>
                    </a:p>
                  </a:txBody>
                  <a:tcPr>
                    <a:solidFill>
                      <a:srgbClr val="92D050"/>
                    </a:solidFill>
                  </a:tcPr>
                </a:tc>
              </a:tr>
              <a:tr h="227949">
                <a:tc>
                  <a:txBody>
                    <a:bodyPr/>
                    <a:lstStyle/>
                    <a:p>
                      <a:r>
                        <a:rPr lang="en-GB" sz="1400" dirty="0" smtClean="0"/>
                        <a:t>Antibiotics</a:t>
                      </a:r>
                      <a:endParaRPr lang="en-GB" sz="1400" dirty="0"/>
                    </a:p>
                  </a:txBody>
                  <a:tcPr/>
                </a:tc>
                <a:tc>
                  <a:txBody>
                    <a:bodyPr/>
                    <a:lstStyle/>
                    <a:p>
                      <a:pPr algn="ctr"/>
                      <a:r>
                        <a:rPr lang="en-GB" sz="1400" dirty="0" smtClean="0"/>
                        <a:t>11</a:t>
                      </a:r>
                      <a:endParaRPr lang="en-GB" sz="1400" dirty="0"/>
                    </a:p>
                  </a:txBody>
                  <a:tcPr/>
                </a:tc>
              </a:tr>
              <a:tr h="227949">
                <a:tc>
                  <a:txBody>
                    <a:bodyPr/>
                    <a:lstStyle/>
                    <a:p>
                      <a:r>
                        <a:rPr lang="en-GB" sz="1400" dirty="0" smtClean="0"/>
                        <a:t>Herbal</a:t>
                      </a:r>
                      <a:endParaRPr lang="en-GB" sz="1400" dirty="0"/>
                    </a:p>
                  </a:txBody>
                  <a:tcPr/>
                </a:tc>
                <a:tc>
                  <a:txBody>
                    <a:bodyPr/>
                    <a:lstStyle/>
                    <a:p>
                      <a:pPr algn="ctr"/>
                      <a:r>
                        <a:rPr lang="en-GB" sz="1400" dirty="0" smtClean="0"/>
                        <a:t>1</a:t>
                      </a:r>
                      <a:endParaRPr lang="en-GB" sz="1400" dirty="0"/>
                    </a:p>
                  </a:txBody>
                  <a:tcPr/>
                </a:tc>
              </a:tr>
              <a:tr h="227949">
                <a:tc>
                  <a:txBody>
                    <a:bodyPr/>
                    <a:lstStyle/>
                    <a:p>
                      <a:r>
                        <a:rPr lang="en-GB" sz="1400" dirty="0" smtClean="0"/>
                        <a:t>Other</a:t>
                      </a:r>
                      <a:endParaRPr lang="en-GB" sz="1400" dirty="0"/>
                    </a:p>
                  </a:txBody>
                  <a:tcPr/>
                </a:tc>
                <a:tc>
                  <a:txBody>
                    <a:bodyPr/>
                    <a:lstStyle/>
                    <a:p>
                      <a:pPr algn="ctr"/>
                      <a:r>
                        <a:rPr lang="en-GB" sz="1400" dirty="0" smtClean="0"/>
                        <a:t>0</a:t>
                      </a:r>
                      <a:endParaRPr lang="en-GB" sz="1400" dirty="0"/>
                    </a:p>
                  </a:txBody>
                  <a:tcPr/>
                </a:tc>
              </a:tr>
              <a:tr h="227949">
                <a:tc>
                  <a:txBody>
                    <a:bodyPr/>
                    <a:lstStyle/>
                    <a:p>
                      <a:r>
                        <a:rPr lang="en-GB" sz="1400" b="1" dirty="0" smtClean="0"/>
                        <a:t>Location</a:t>
                      </a:r>
                      <a:endParaRPr lang="en-GB" sz="1400" b="1" dirty="0"/>
                    </a:p>
                  </a:txBody>
                  <a:tcPr/>
                </a:tc>
                <a:tc>
                  <a:txBody>
                    <a:bodyPr/>
                    <a:lstStyle/>
                    <a:p>
                      <a:pPr algn="ctr"/>
                      <a:endParaRPr lang="en-GB" sz="1400" dirty="0"/>
                    </a:p>
                  </a:txBody>
                  <a:tcPr/>
                </a:tc>
              </a:tr>
              <a:tr h="227949">
                <a:tc>
                  <a:txBody>
                    <a:bodyPr/>
                    <a:lstStyle/>
                    <a:p>
                      <a:r>
                        <a:rPr lang="en-GB" sz="1400" dirty="0" smtClean="0"/>
                        <a:t>Pharmacy</a:t>
                      </a:r>
                      <a:endParaRPr lang="en-GB" sz="1400" dirty="0"/>
                    </a:p>
                  </a:txBody>
                  <a:tcPr>
                    <a:solidFill>
                      <a:srgbClr val="92D050"/>
                    </a:solidFill>
                  </a:tcPr>
                </a:tc>
                <a:tc>
                  <a:txBody>
                    <a:bodyPr/>
                    <a:lstStyle/>
                    <a:p>
                      <a:pPr algn="ctr"/>
                      <a:r>
                        <a:rPr lang="en-GB" sz="1400" dirty="0" smtClean="0"/>
                        <a:t>51</a:t>
                      </a:r>
                      <a:endParaRPr lang="en-GB" sz="1400" dirty="0"/>
                    </a:p>
                  </a:txBody>
                  <a:tcPr>
                    <a:solidFill>
                      <a:srgbClr val="92D050"/>
                    </a:solidFill>
                  </a:tcPr>
                </a:tc>
              </a:tr>
              <a:tr h="227949">
                <a:tc>
                  <a:txBody>
                    <a:bodyPr/>
                    <a:lstStyle/>
                    <a:p>
                      <a:r>
                        <a:rPr lang="en-GB" sz="1400" dirty="0" smtClean="0"/>
                        <a:t>Local drug store</a:t>
                      </a:r>
                      <a:endParaRPr lang="en-GB" sz="1400" dirty="0"/>
                    </a:p>
                  </a:txBody>
                  <a:tcPr>
                    <a:solidFill>
                      <a:srgbClr val="92D050"/>
                    </a:solidFill>
                  </a:tcPr>
                </a:tc>
                <a:tc>
                  <a:txBody>
                    <a:bodyPr/>
                    <a:lstStyle/>
                    <a:p>
                      <a:pPr algn="ctr"/>
                      <a:r>
                        <a:rPr lang="en-GB" sz="1400" dirty="0" smtClean="0"/>
                        <a:t>48</a:t>
                      </a:r>
                      <a:endParaRPr lang="en-GB" sz="1400" dirty="0"/>
                    </a:p>
                  </a:txBody>
                  <a:tcPr>
                    <a:solidFill>
                      <a:srgbClr val="92D050"/>
                    </a:solidFill>
                  </a:tcPr>
                </a:tc>
              </a:tr>
              <a:tr h="227949">
                <a:tc>
                  <a:txBody>
                    <a:bodyPr/>
                    <a:lstStyle/>
                    <a:p>
                      <a:r>
                        <a:rPr lang="en-GB" sz="1400" dirty="0" smtClean="0"/>
                        <a:t>Hospital / Clinic</a:t>
                      </a:r>
                      <a:endParaRPr lang="en-GB" sz="1400" dirty="0"/>
                    </a:p>
                  </a:txBody>
                  <a:tcPr/>
                </a:tc>
                <a:tc>
                  <a:txBody>
                    <a:bodyPr/>
                    <a:lstStyle/>
                    <a:p>
                      <a:pPr algn="ctr"/>
                      <a:r>
                        <a:rPr lang="en-GB" sz="1400" dirty="0" smtClean="0"/>
                        <a:t>1</a:t>
                      </a:r>
                      <a:endParaRPr lang="en-GB" sz="1400" dirty="0"/>
                    </a:p>
                  </a:txBody>
                  <a:tcPr/>
                </a:tc>
              </a:tr>
              <a:tr h="227949">
                <a:tc>
                  <a:txBody>
                    <a:bodyPr/>
                    <a:lstStyle/>
                    <a:p>
                      <a:r>
                        <a:rPr lang="en-GB" sz="1400" dirty="0" smtClean="0"/>
                        <a:t>Other</a:t>
                      </a:r>
                      <a:endParaRPr lang="en-GB" sz="1400" dirty="0"/>
                    </a:p>
                  </a:txBody>
                  <a:tcPr/>
                </a:tc>
                <a:tc>
                  <a:txBody>
                    <a:bodyPr/>
                    <a:lstStyle/>
                    <a:p>
                      <a:pPr algn="ctr"/>
                      <a:r>
                        <a:rPr lang="en-GB" sz="1400" dirty="0" smtClean="0"/>
                        <a:t>0</a:t>
                      </a:r>
                      <a:endParaRPr lang="en-GB" sz="1400" dirty="0"/>
                    </a:p>
                  </a:txBody>
                  <a:tcPr/>
                </a:tc>
              </a:tr>
            </a:tbl>
          </a:graphicData>
        </a:graphic>
      </p:graphicFrame>
      <p:sp>
        <p:nvSpPr>
          <p:cNvPr id="14" name="Title 1"/>
          <p:cNvSpPr txBox="1">
            <a:spLocks/>
          </p:cNvSpPr>
          <p:nvPr/>
        </p:nvSpPr>
        <p:spPr>
          <a:xfrm>
            <a:off x="4876800" y="12192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Type of medicine and location</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5" name="Title 1"/>
          <p:cNvSpPr txBox="1">
            <a:spLocks/>
          </p:cNvSpPr>
          <p:nvPr/>
        </p:nvSpPr>
        <p:spPr>
          <a:xfrm>
            <a:off x="533400" y="15240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Thai</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8" name="TextBox 7"/>
          <p:cNvSpPr txBox="1"/>
          <p:nvPr/>
        </p:nvSpPr>
        <p:spPr>
          <a:xfrm>
            <a:off x="5863876" y="6400800"/>
            <a:ext cx="2137124" cy="261610"/>
          </a:xfrm>
          <a:prstGeom prst="rect">
            <a:avLst/>
          </a:prstGeom>
          <a:noFill/>
        </p:spPr>
        <p:txBody>
          <a:bodyPr wrap="none" rtlCol="0">
            <a:spAutoFit/>
          </a:bodyPr>
          <a:lstStyle/>
          <a:p>
            <a:r>
              <a:rPr lang="en-GB" sz="1100" i="1" dirty="0" smtClean="0"/>
              <a:t>Base: Those who bought medicine</a:t>
            </a:r>
            <a:endParaRPr lang="en-GB" sz="1100" i="1" dirty="0"/>
          </a:p>
        </p:txBody>
      </p:sp>
      <p:sp>
        <p:nvSpPr>
          <p:cNvPr id="9" name="TextBox 8"/>
          <p:cNvSpPr txBox="1"/>
          <p:nvPr/>
        </p:nvSpPr>
        <p:spPr>
          <a:xfrm>
            <a:off x="685800" y="6400800"/>
            <a:ext cx="2157963" cy="261610"/>
          </a:xfrm>
          <a:prstGeom prst="rect">
            <a:avLst/>
          </a:prstGeom>
          <a:noFill/>
        </p:spPr>
        <p:txBody>
          <a:bodyPr wrap="none" rtlCol="0">
            <a:spAutoFit/>
          </a:bodyPr>
          <a:lstStyle/>
          <a:p>
            <a:r>
              <a:rPr lang="en-GB" sz="1100" i="1" dirty="0" smtClean="0"/>
              <a:t>Base: All Thai respondents (n=400)</a:t>
            </a:r>
            <a:endParaRPr lang="en-GB" sz="1100" i="1" dirty="0"/>
          </a:p>
        </p:txBody>
      </p:sp>
      <p:sp>
        <p:nvSpPr>
          <p:cNvPr id="10" name="Right Arrow 9"/>
          <p:cNvSpPr/>
          <p:nvPr/>
        </p:nvSpPr>
        <p:spPr>
          <a:xfrm>
            <a:off x="4343400" y="3200400"/>
            <a:ext cx="685800" cy="381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685800" y="4953000"/>
            <a:ext cx="45720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dirty="0" smtClean="0"/>
              <a:t>56% of the migrants have purchased medicine for high fever and cold shivers. Fever reducing medicine is most common (97%).  Migrants prefer to go to the local drug store (92%) as it is cheaper and usually closer at hand.</a:t>
            </a:r>
            <a:endParaRPr lang="en-US" sz="1400" b="0" dirty="0">
              <a:solidFill>
                <a:schemeClr val="tx1"/>
              </a:solidFill>
            </a:endParaRPr>
          </a:p>
        </p:txBody>
      </p:sp>
      <p:graphicFrame>
        <p:nvGraphicFramePr>
          <p:cNvPr id="5" name="Chart 4"/>
          <p:cNvGraphicFramePr/>
          <p:nvPr/>
        </p:nvGraphicFramePr>
        <p:xfrm>
          <a:off x="838200" y="18288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
          <p:cNvSpPr txBox="1">
            <a:spLocks/>
          </p:cNvSpPr>
          <p:nvPr/>
        </p:nvSpPr>
        <p:spPr>
          <a:xfrm>
            <a:off x="457200" y="228600"/>
            <a:ext cx="8229600" cy="914400"/>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Ever bought</a:t>
            </a:r>
            <a:r>
              <a:rPr kumimoji="0" lang="en-GB" sz="4000" b="0" i="0" u="none" strike="noStrike" kern="1200" cap="none" spc="0" normalizeH="0" noProof="0" dirty="0" smtClean="0">
                <a:ln>
                  <a:noFill/>
                </a:ln>
                <a:solidFill>
                  <a:schemeClr val="tx1"/>
                </a:solidFill>
                <a:effectLst/>
                <a:uLnTx/>
                <a:uFillTx/>
                <a:latin typeface="Nyala" pitchFamily="2" charset="0"/>
                <a:ea typeface="Tahoma" pitchFamily="34" charset="0"/>
                <a:cs typeface="Tahoma" pitchFamily="34" charset="0"/>
              </a:rPr>
              <a:t> Medicine</a:t>
            </a: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a:t>
            </a:r>
            <a:b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br>
            <a:r>
              <a:rPr kumimoji="0" lang="en-GB" sz="2700" b="0"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Symptom: High fever and cold shivers</a:t>
            </a:r>
            <a:endParaRPr kumimoji="0" lang="en-GB" sz="2700" b="0"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graphicFrame>
        <p:nvGraphicFramePr>
          <p:cNvPr id="13" name="Table 12"/>
          <p:cNvGraphicFramePr>
            <a:graphicFrameLocks noGrp="1"/>
          </p:cNvGraphicFramePr>
          <p:nvPr/>
        </p:nvGraphicFramePr>
        <p:xfrm>
          <a:off x="5600700" y="1676400"/>
          <a:ext cx="2819400" cy="3779520"/>
        </p:xfrm>
        <a:graphic>
          <a:graphicData uri="http://schemas.openxmlformats.org/drawingml/2006/table">
            <a:tbl>
              <a:tblPr firstRow="1" bandRow="1">
                <a:tableStyleId>{5C22544A-7EE6-4342-B048-85BDC9FD1C3A}</a:tableStyleId>
              </a:tblPr>
              <a:tblGrid>
                <a:gridCol w="1824318"/>
                <a:gridCol w="995082"/>
              </a:tblGrid>
              <a:tr h="387513">
                <a:tc>
                  <a:txBody>
                    <a:bodyPr/>
                    <a:lstStyle/>
                    <a:p>
                      <a:endParaRPr lang="en-GB" sz="1400" dirty="0"/>
                    </a:p>
                  </a:txBody>
                  <a:tcPr>
                    <a:solidFill>
                      <a:schemeClr val="accent1"/>
                    </a:solidFill>
                  </a:tcPr>
                </a:tc>
                <a:tc>
                  <a:txBody>
                    <a:bodyPr/>
                    <a:lstStyle/>
                    <a:p>
                      <a:pPr algn="ctr"/>
                      <a:r>
                        <a:rPr lang="en-GB" sz="1400" dirty="0" smtClean="0">
                          <a:solidFill>
                            <a:schemeClr val="bg1"/>
                          </a:solidFill>
                        </a:rPr>
                        <a:t>Migrants n=222</a:t>
                      </a:r>
                    </a:p>
                    <a:p>
                      <a:pPr algn="ctr"/>
                      <a:r>
                        <a:rPr lang="en-GB" sz="1400" dirty="0" smtClean="0">
                          <a:solidFill>
                            <a:schemeClr val="bg1"/>
                          </a:solidFill>
                        </a:rPr>
                        <a:t>(%)</a:t>
                      </a:r>
                    </a:p>
                  </a:txBody>
                  <a:tcPr>
                    <a:solidFill>
                      <a:schemeClr val="accent1"/>
                    </a:solidFill>
                  </a:tcPr>
                </a:tc>
              </a:tr>
              <a:tr h="227949">
                <a:tc>
                  <a:txBody>
                    <a:bodyPr/>
                    <a:lstStyle/>
                    <a:p>
                      <a:r>
                        <a:rPr lang="en-GB" sz="1400" b="1" dirty="0" smtClean="0"/>
                        <a:t>Type</a:t>
                      </a:r>
                      <a:r>
                        <a:rPr lang="en-GB" sz="1400" b="1" baseline="0" dirty="0" smtClean="0"/>
                        <a:t> of medicine</a:t>
                      </a:r>
                      <a:endParaRPr lang="en-GB" sz="1400" b="1" dirty="0"/>
                    </a:p>
                  </a:txBody>
                  <a:tcPr/>
                </a:tc>
                <a:tc>
                  <a:txBody>
                    <a:bodyPr/>
                    <a:lstStyle/>
                    <a:p>
                      <a:pPr algn="ctr"/>
                      <a:endParaRPr lang="en-GB" sz="1400" b="1" dirty="0"/>
                    </a:p>
                  </a:txBody>
                  <a:tcPr/>
                </a:tc>
              </a:tr>
              <a:tr h="227949">
                <a:tc>
                  <a:txBody>
                    <a:bodyPr/>
                    <a:lstStyle/>
                    <a:p>
                      <a:r>
                        <a:rPr lang="en-GB" sz="1400" dirty="0" smtClean="0"/>
                        <a:t>Fever reducing</a:t>
                      </a:r>
                      <a:endParaRPr lang="en-GB" sz="1400" dirty="0"/>
                    </a:p>
                  </a:txBody>
                  <a:tcPr>
                    <a:solidFill>
                      <a:srgbClr val="92D050"/>
                    </a:solidFill>
                  </a:tcPr>
                </a:tc>
                <a:tc>
                  <a:txBody>
                    <a:bodyPr/>
                    <a:lstStyle/>
                    <a:p>
                      <a:pPr algn="ctr"/>
                      <a:r>
                        <a:rPr lang="en-GB" sz="1400" dirty="0" smtClean="0"/>
                        <a:t>97</a:t>
                      </a:r>
                      <a:endParaRPr lang="en-GB" sz="1400" dirty="0"/>
                    </a:p>
                  </a:txBody>
                  <a:tcPr>
                    <a:solidFill>
                      <a:srgbClr val="92D050"/>
                    </a:solidFill>
                  </a:tcPr>
                </a:tc>
              </a:tr>
              <a:tr h="227949">
                <a:tc>
                  <a:txBody>
                    <a:bodyPr/>
                    <a:lstStyle/>
                    <a:p>
                      <a:r>
                        <a:rPr lang="en-GB" sz="1400" dirty="0" smtClean="0"/>
                        <a:t>Antibiotics</a:t>
                      </a:r>
                      <a:endParaRPr lang="en-GB" sz="1400" dirty="0"/>
                    </a:p>
                  </a:txBody>
                  <a:tcPr/>
                </a:tc>
                <a:tc>
                  <a:txBody>
                    <a:bodyPr/>
                    <a:lstStyle/>
                    <a:p>
                      <a:pPr algn="ctr"/>
                      <a:r>
                        <a:rPr lang="en-GB" sz="1400" dirty="0" smtClean="0"/>
                        <a:t>11</a:t>
                      </a:r>
                      <a:endParaRPr lang="en-GB" sz="1400" dirty="0"/>
                    </a:p>
                  </a:txBody>
                  <a:tcPr/>
                </a:tc>
              </a:tr>
              <a:tr h="227949">
                <a:tc>
                  <a:txBody>
                    <a:bodyPr/>
                    <a:lstStyle/>
                    <a:p>
                      <a:r>
                        <a:rPr lang="en-GB" sz="1400" dirty="0" smtClean="0"/>
                        <a:t>Herbal</a:t>
                      </a:r>
                      <a:endParaRPr lang="en-GB" sz="1400" dirty="0"/>
                    </a:p>
                  </a:txBody>
                  <a:tcPr/>
                </a:tc>
                <a:tc>
                  <a:txBody>
                    <a:bodyPr/>
                    <a:lstStyle/>
                    <a:p>
                      <a:pPr algn="ctr"/>
                      <a:r>
                        <a:rPr lang="en-GB" sz="1400" dirty="0" smtClean="0"/>
                        <a:t>6</a:t>
                      </a:r>
                      <a:endParaRPr lang="en-GB" sz="1400" dirty="0"/>
                    </a:p>
                  </a:txBody>
                  <a:tcPr/>
                </a:tc>
              </a:tr>
              <a:tr h="227949">
                <a:tc>
                  <a:txBody>
                    <a:bodyPr/>
                    <a:lstStyle/>
                    <a:p>
                      <a:r>
                        <a:rPr lang="en-GB" sz="1400" dirty="0" smtClean="0"/>
                        <a:t>Other</a:t>
                      </a:r>
                      <a:endParaRPr lang="en-GB" sz="1400" dirty="0"/>
                    </a:p>
                  </a:txBody>
                  <a:tcPr/>
                </a:tc>
                <a:tc>
                  <a:txBody>
                    <a:bodyPr/>
                    <a:lstStyle/>
                    <a:p>
                      <a:pPr algn="ctr"/>
                      <a:r>
                        <a:rPr lang="en-GB" sz="1400" dirty="0" smtClean="0"/>
                        <a:t>1</a:t>
                      </a:r>
                      <a:endParaRPr lang="en-GB" sz="1400" dirty="0"/>
                    </a:p>
                  </a:txBody>
                  <a:tcPr/>
                </a:tc>
              </a:tr>
              <a:tr h="227949">
                <a:tc>
                  <a:txBody>
                    <a:bodyPr/>
                    <a:lstStyle/>
                    <a:p>
                      <a:r>
                        <a:rPr lang="en-GB" sz="1400" b="1" dirty="0" smtClean="0"/>
                        <a:t>Location</a:t>
                      </a:r>
                      <a:endParaRPr lang="en-GB" sz="1400" b="1" dirty="0"/>
                    </a:p>
                  </a:txBody>
                  <a:tcPr/>
                </a:tc>
                <a:tc>
                  <a:txBody>
                    <a:bodyPr/>
                    <a:lstStyle/>
                    <a:p>
                      <a:pPr algn="ctr"/>
                      <a:endParaRPr lang="en-GB" sz="1400" dirty="0"/>
                    </a:p>
                  </a:txBody>
                  <a:tcPr/>
                </a:tc>
              </a:tr>
              <a:tr h="227949">
                <a:tc>
                  <a:txBody>
                    <a:bodyPr/>
                    <a:lstStyle/>
                    <a:p>
                      <a:r>
                        <a:rPr lang="en-GB" sz="1400" dirty="0" smtClean="0"/>
                        <a:t>Pharmacy</a:t>
                      </a:r>
                      <a:endParaRPr lang="en-GB" sz="1400" dirty="0"/>
                    </a:p>
                  </a:txBody>
                  <a:tcPr/>
                </a:tc>
                <a:tc>
                  <a:txBody>
                    <a:bodyPr/>
                    <a:lstStyle/>
                    <a:p>
                      <a:pPr algn="ctr"/>
                      <a:r>
                        <a:rPr lang="en-GB" sz="1400" dirty="0" smtClean="0"/>
                        <a:t>4</a:t>
                      </a:r>
                      <a:endParaRPr lang="en-GB" sz="1400" dirty="0"/>
                    </a:p>
                  </a:txBody>
                  <a:tcPr/>
                </a:tc>
              </a:tr>
              <a:tr h="227949">
                <a:tc>
                  <a:txBody>
                    <a:bodyPr/>
                    <a:lstStyle/>
                    <a:p>
                      <a:r>
                        <a:rPr lang="en-GB" sz="1400" dirty="0" smtClean="0"/>
                        <a:t>Local drug store</a:t>
                      </a:r>
                      <a:endParaRPr lang="en-GB" sz="1400" dirty="0"/>
                    </a:p>
                  </a:txBody>
                  <a:tcPr>
                    <a:solidFill>
                      <a:srgbClr val="92D050"/>
                    </a:solidFill>
                  </a:tcPr>
                </a:tc>
                <a:tc>
                  <a:txBody>
                    <a:bodyPr/>
                    <a:lstStyle/>
                    <a:p>
                      <a:pPr algn="ctr"/>
                      <a:r>
                        <a:rPr lang="en-GB" sz="1400" dirty="0" smtClean="0"/>
                        <a:t>92</a:t>
                      </a:r>
                      <a:endParaRPr lang="en-GB" sz="1400" dirty="0"/>
                    </a:p>
                  </a:txBody>
                  <a:tcPr>
                    <a:solidFill>
                      <a:srgbClr val="92D050"/>
                    </a:solidFill>
                  </a:tcPr>
                </a:tc>
              </a:tr>
              <a:tr h="227949">
                <a:tc>
                  <a:txBody>
                    <a:bodyPr/>
                    <a:lstStyle/>
                    <a:p>
                      <a:r>
                        <a:rPr lang="en-GB" sz="1400" dirty="0" smtClean="0"/>
                        <a:t>Govn’t health centre</a:t>
                      </a:r>
                      <a:endParaRPr lang="en-GB" sz="1400" dirty="0"/>
                    </a:p>
                  </a:txBody>
                  <a:tcPr/>
                </a:tc>
                <a:tc>
                  <a:txBody>
                    <a:bodyPr/>
                    <a:lstStyle/>
                    <a:p>
                      <a:pPr algn="ctr"/>
                      <a:r>
                        <a:rPr lang="en-GB" sz="1400" dirty="0" smtClean="0"/>
                        <a:t>4</a:t>
                      </a:r>
                      <a:endParaRPr lang="en-GB" sz="1400" dirty="0"/>
                    </a:p>
                  </a:txBody>
                  <a:tcPr/>
                </a:tc>
              </a:tr>
              <a:tr h="227949">
                <a:tc>
                  <a:txBody>
                    <a:bodyPr/>
                    <a:lstStyle/>
                    <a:p>
                      <a:r>
                        <a:rPr lang="en-GB" sz="1400" dirty="0" smtClean="0"/>
                        <a:t>Other</a:t>
                      </a:r>
                      <a:endParaRPr lang="en-GB" sz="1400" dirty="0"/>
                    </a:p>
                  </a:txBody>
                  <a:tcPr/>
                </a:tc>
                <a:tc>
                  <a:txBody>
                    <a:bodyPr/>
                    <a:lstStyle/>
                    <a:p>
                      <a:pPr algn="ctr"/>
                      <a:r>
                        <a:rPr lang="en-GB" sz="1400" dirty="0" smtClean="0"/>
                        <a:t>0</a:t>
                      </a:r>
                      <a:endParaRPr lang="en-GB" sz="1400" dirty="0"/>
                    </a:p>
                  </a:txBody>
                  <a:tcPr/>
                </a:tc>
              </a:tr>
            </a:tbl>
          </a:graphicData>
        </a:graphic>
      </p:graphicFrame>
      <p:sp>
        <p:nvSpPr>
          <p:cNvPr id="14" name="Title 1"/>
          <p:cNvSpPr txBox="1">
            <a:spLocks/>
          </p:cNvSpPr>
          <p:nvPr/>
        </p:nvSpPr>
        <p:spPr>
          <a:xfrm>
            <a:off x="4876800" y="12192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Type of medicine and location</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5" name="Title 1"/>
          <p:cNvSpPr txBox="1">
            <a:spLocks/>
          </p:cNvSpPr>
          <p:nvPr/>
        </p:nvSpPr>
        <p:spPr>
          <a:xfrm>
            <a:off x="533400" y="15240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Migrants</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8" name="TextBox 7"/>
          <p:cNvSpPr txBox="1"/>
          <p:nvPr/>
        </p:nvSpPr>
        <p:spPr>
          <a:xfrm>
            <a:off x="5863876" y="6400800"/>
            <a:ext cx="2137124" cy="261610"/>
          </a:xfrm>
          <a:prstGeom prst="rect">
            <a:avLst/>
          </a:prstGeom>
          <a:noFill/>
        </p:spPr>
        <p:txBody>
          <a:bodyPr wrap="none" rtlCol="0">
            <a:spAutoFit/>
          </a:bodyPr>
          <a:lstStyle/>
          <a:p>
            <a:r>
              <a:rPr lang="en-GB" sz="1100" i="1" dirty="0" smtClean="0"/>
              <a:t>Base: Those who bought medicine</a:t>
            </a:r>
            <a:endParaRPr lang="en-GB" sz="1100" i="1" dirty="0"/>
          </a:p>
        </p:txBody>
      </p:sp>
      <p:sp>
        <p:nvSpPr>
          <p:cNvPr id="9" name="TextBox 8"/>
          <p:cNvSpPr txBox="1"/>
          <p:nvPr/>
        </p:nvSpPr>
        <p:spPr>
          <a:xfrm>
            <a:off x="685800" y="6400800"/>
            <a:ext cx="2375971" cy="261610"/>
          </a:xfrm>
          <a:prstGeom prst="rect">
            <a:avLst/>
          </a:prstGeom>
          <a:noFill/>
        </p:spPr>
        <p:txBody>
          <a:bodyPr wrap="none" rtlCol="0">
            <a:spAutoFit/>
          </a:bodyPr>
          <a:lstStyle/>
          <a:p>
            <a:r>
              <a:rPr lang="en-GB" sz="1100" i="1" dirty="0" smtClean="0"/>
              <a:t>Base: All Migrant respondents (n=400)</a:t>
            </a:r>
            <a:endParaRPr lang="en-GB" sz="1100" i="1" dirty="0"/>
          </a:p>
        </p:txBody>
      </p:sp>
      <p:sp>
        <p:nvSpPr>
          <p:cNvPr id="10" name="Right Arrow 9"/>
          <p:cNvSpPr/>
          <p:nvPr/>
        </p:nvSpPr>
        <p:spPr>
          <a:xfrm>
            <a:off x="4343400" y="3200400"/>
            <a:ext cx="685800" cy="381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685800" y="4953000"/>
            <a:ext cx="77724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If the hospital or clinic prescribe medicine, both Thais and migrants will take it as prescribed. Some Thais may stop takin</a:t>
            </a:r>
            <a:r>
              <a:rPr lang="en-US" sz="1400" dirty="0" smtClean="0"/>
              <a:t>g the medicine should the symptoms disappear (19%). Both groups will go back for check up but some Thais (30%) may only do it if they are specifically told to do so by the doctor.</a:t>
            </a:r>
            <a:endParaRPr lang="en-US" sz="1400" b="0" dirty="0">
              <a:solidFill>
                <a:schemeClr val="tx1"/>
              </a:solidFill>
            </a:endParaRPr>
          </a:p>
        </p:txBody>
      </p:sp>
      <p:sp>
        <p:nvSpPr>
          <p:cNvPr id="12" name="Title 1"/>
          <p:cNvSpPr txBox="1">
            <a:spLocks/>
          </p:cNvSpPr>
          <p:nvPr/>
        </p:nvSpPr>
        <p:spPr>
          <a:xfrm>
            <a:off x="457200" y="228600"/>
            <a:ext cx="8229600" cy="914400"/>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Health Seeking </a:t>
            </a:r>
            <a:r>
              <a:rPr kumimoji="0" lang="en-GB" sz="4000" b="0" i="0" u="none" strike="noStrike" kern="1200" cap="none" spc="0" normalizeH="0" baseline="0" noProof="0" dirty="0" err="1" smtClean="0">
                <a:ln>
                  <a:noFill/>
                </a:ln>
                <a:solidFill>
                  <a:schemeClr val="tx1"/>
                </a:solidFill>
                <a:effectLst/>
                <a:uLnTx/>
                <a:uFillTx/>
                <a:latin typeface="Nyala" pitchFamily="2" charset="0"/>
                <a:ea typeface="Tahoma" pitchFamily="34" charset="0"/>
                <a:cs typeface="Tahoma" pitchFamily="34" charset="0"/>
              </a:rPr>
              <a:t>Behavior</a:t>
            </a: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 After Treatment</a:t>
            </a:r>
            <a:b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br>
            <a:r>
              <a:rPr kumimoji="0" lang="en-GB" sz="2700" b="0"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At hospital</a:t>
            </a:r>
            <a:r>
              <a:rPr kumimoji="0" lang="en-GB" sz="2700" b="0" i="0" u="none" strike="noStrike" kern="1200" cap="none" spc="0" normalizeH="0" noProof="0" dirty="0" smtClean="0">
                <a:ln>
                  <a:noFill/>
                </a:ln>
                <a:solidFill>
                  <a:srgbClr val="C00000"/>
                </a:solidFill>
                <a:effectLst/>
                <a:uLnTx/>
                <a:uFillTx/>
                <a:latin typeface="Nyala" pitchFamily="2" charset="0"/>
                <a:ea typeface="Tahoma" pitchFamily="34" charset="0"/>
                <a:cs typeface="Tahoma" pitchFamily="34" charset="0"/>
              </a:rPr>
              <a:t> or clinic</a:t>
            </a:r>
            <a:endParaRPr kumimoji="0" lang="en-GB" sz="2700" b="0"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graphicFrame>
        <p:nvGraphicFramePr>
          <p:cNvPr id="13" name="Content Placeholder 4"/>
          <p:cNvGraphicFramePr>
            <a:graphicFrameLocks/>
          </p:cNvGraphicFramePr>
          <p:nvPr/>
        </p:nvGraphicFramePr>
        <p:xfrm>
          <a:off x="228600" y="1524000"/>
          <a:ext cx="7467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6248400"/>
            <a:ext cx="3659976" cy="430887"/>
          </a:xfrm>
          <a:prstGeom prst="rect">
            <a:avLst/>
          </a:prstGeom>
          <a:noFill/>
        </p:spPr>
        <p:txBody>
          <a:bodyPr wrap="none" rtlCol="0">
            <a:spAutoFit/>
          </a:bodyPr>
          <a:lstStyle/>
          <a:p>
            <a:r>
              <a:rPr lang="en-GB" sz="1100" i="1" dirty="0" smtClean="0"/>
              <a:t>Base: Those who would seek treatment at a hospital or clinic </a:t>
            </a:r>
          </a:p>
          <a:p>
            <a:r>
              <a:rPr lang="en-GB" sz="1100" i="1" dirty="0" smtClean="0"/>
              <a:t>(Thai n=391 , Migrants n=386)</a:t>
            </a:r>
            <a:endParaRPr lang="en-GB" sz="1100" i="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P1080101"/>
          <p:cNvPicPr>
            <a:picLocks noChangeAspect="1" noChangeArrowheads="1"/>
          </p:cNvPicPr>
          <p:nvPr/>
        </p:nvPicPr>
        <p:blipFill>
          <a:blip r:embed="rId2" cstate="screen"/>
          <a:srcRect/>
          <a:stretch>
            <a:fillRect/>
          </a:stretch>
        </p:blipFill>
        <p:spPr bwMode="auto">
          <a:xfrm>
            <a:off x="0" y="0"/>
            <a:ext cx="9139332" cy="6858000"/>
          </a:xfrm>
          <a:prstGeom prst="rect">
            <a:avLst/>
          </a:prstGeom>
          <a:noFill/>
          <a:ln w="9525">
            <a:noFill/>
            <a:miter lim="800000"/>
            <a:headEnd/>
            <a:tailEnd/>
          </a:ln>
        </p:spPr>
      </p:pic>
      <p:sp>
        <p:nvSpPr>
          <p:cNvPr id="5" name="Rounded Rectangle 4"/>
          <p:cNvSpPr/>
          <p:nvPr/>
        </p:nvSpPr>
        <p:spPr>
          <a:xfrm>
            <a:off x="609600" y="4267199"/>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4267201"/>
            <a:ext cx="7772400" cy="993775"/>
          </a:xfrm>
        </p:spPr>
        <p:txBody>
          <a:bodyPr>
            <a:normAutofit/>
          </a:bodyPr>
          <a:lstStyle/>
          <a:p>
            <a:r>
              <a:rPr lang="en-GB" sz="4400" dirty="0" smtClean="0"/>
              <a:t>Media Access &amp; Exposure</a:t>
            </a:r>
            <a:endParaRPr lang="en-GB" sz="44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Media Penetration &amp; Consumption</a:t>
            </a:r>
            <a:endParaRPr lang="en-GB" sz="2700" dirty="0">
              <a:solidFill>
                <a:srgbClr val="C00000"/>
              </a:solidFill>
            </a:endParaRPr>
          </a:p>
        </p:txBody>
      </p:sp>
      <p:sp>
        <p:nvSpPr>
          <p:cNvPr id="7" name="AutoShape 21"/>
          <p:cNvSpPr>
            <a:spLocks noChangeArrowheads="1"/>
          </p:cNvSpPr>
          <p:nvPr/>
        </p:nvSpPr>
        <p:spPr bwMode="auto">
          <a:xfrm>
            <a:off x="685800" y="5181599"/>
            <a:ext cx="7772400" cy="1066801"/>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36% of migrants (49% of unregistered migrants) don’t have access to any media. The only way to communicate to these migrants would be through HCWs, word of mouth or through their employer.</a:t>
            </a:r>
            <a:endParaRPr lang="en-US" sz="1400" dirty="0"/>
          </a:p>
        </p:txBody>
      </p:sp>
      <p:graphicFrame>
        <p:nvGraphicFramePr>
          <p:cNvPr id="15" name="Content Placeholder 4"/>
          <p:cNvGraphicFramePr>
            <a:graphicFrameLocks noGrp="1"/>
          </p:cNvGraphicFramePr>
          <p:nvPr>
            <p:ph sz="half" idx="1"/>
          </p:nvPr>
        </p:nvGraphicFramePr>
        <p:xfrm>
          <a:off x="76200" y="1676400"/>
          <a:ext cx="40386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4"/>
          <p:cNvGraphicFramePr>
            <a:graphicFrameLocks noGrp="1"/>
          </p:cNvGraphicFramePr>
          <p:nvPr>
            <p:ph sz="half" idx="1"/>
          </p:nvPr>
        </p:nvGraphicFramePr>
        <p:xfrm>
          <a:off x="4114800" y="1676400"/>
          <a:ext cx="4038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083907" y="1066800"/>
            <a:ext cx="2084225" cy="369332"/>
          </a:xfrm>
          <a:prstGeom prst="rect">
            <a:avLst/>
          </a:prstGeom>
          <a:noFill/>
        </p:spPr>
        <p:txBody>
          <a:bodyPr wrap="none" rtlCol="0">
            <a:spAutoFit/>
          </a:bodyPr>
          <a:lstStyle/>
          <a:p>
            <a:r>
              <a:rPr lang="en-GB" b="1" u="sng" dirty="0" smtClean="0"/>
              <a:t>Media in household</a:t>
            </a:r>
            <a:endParaRPr lang="en-GB" b="1" u="sng" dirty="0"/>
          </a:p>
        </p:txBody>
      </p:sp>
      <p:sp>
        <p:nvSpPr>
          <p:cNvPr id="10" name="TextBox 9"/>
          <p:cNvSpPr txBox="1"/>
          <p:nvPr/>
        </p:nvSpPr>
        <p:spPr>
          <a:xfrm>
            <a:off x="5585271" y="1066800"/>
            <a:ext cx="3177729" cy="369332"/>
          </a:xfrm>
          <a:prstGeom prst="rect">
            <a:avLst/>
          </a:prstGeom>
          <a:noFill/>
        </p:spPr>
        <p:txBody>
          <a:bodyPr wrap="none" rtlCol="0">
            <a:spAutoFit/>
          </a:bodyPr>
          <a:lstStyle/>
          <a:p>
            <a:r>
              <a:rPr lang="en-GB" b="1" u="sng" dirty="0" smtClean="0"/>
              <a:t>Media consumed in past 7 days</a:t>
            </a:r>
            <a:endParaRPr lang="en-GB" b="1" u="sng" dirty="0"/>
          </a:p>
        </p:txBody>
      </p:sp>
      <p:sp>
        <p:nvSpPr>
          <p:cNvPr id="12" name="Pentagon 11"/>
          <p:cNvSpPr/>
          <p:nvPr/>
        </p:nvSpPr>
        <p:spPr>
          <a:xfrm flipH="1">
            <a:off x="2875088" y="3631224"/>
            <a:ext cx="1620712" cy="4572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Registered 31%</a:t>
            </a:r>
          </a:p>
          <a:p>
            <a:pPr algn="ctr"/>
            <a:r>
              <a:rPr lang="en-GB" sz="1400" dirty="0" smtClean="0"/>
              <a:t>Unregistered 49%</a:t>
            </a:r>
            <a:endParaRPr lang="en-GB" sz="1400" dirty="0"/>
          </a:p>
        </p:txBody>
      </p:sp>
      <p:sp>
        <p:nvSpPr>
          <p:cNvPr id="14" name="TextBox 13"/>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
        <p:nvSpPr>
          <p:cNvPr id="11" name="Pentagon 10"/>
          <p:cNvSpPr/>
          <p:nvPr/>
        </p:nvSpPr>
        <p:spPr>
          <a:xfrm flipH="1">
            <a:off x="6913688" y="3631224"/>
            <a:ext cx="1620712" cy="4572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Registered 34%</a:t>
            </a:r>
          </a:p>
          <a:p>
            <a:pPr algn="ctr"/>
            <a:r>
              <a:rPr lang="en-GB" sz="1400" dirty="0" smtClean="0"/>
              <a:t>Unregistered 50%</a:t>
            </a:r>
            <a:endParaRPr lang="en-GB" sz="1400" dirty="0"/>
          </a:p>
        </p:txBody>
      </p:sp>
      <p:sp>
        <p:nvSpPr>
          <p:cNvPr id="16" name="Pentagon 15"/>
          <p:cNvSpPr/>
          <p:nvPr/>
        </p:nvSpPr>
        <p:spPr>
          <a:xfrm flipH="1">
            <a:off x="7294688" y="1524000"/>
            <a:ext cx="1620712" cy="4572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Registered 65%</a:t>
            </a:r>
          </a:p>
          <a:p>
            <a:pPr algn="ctr"/>
            <a:r>
              <a:rPr lang="en-GB" sz="1400" dirty="0" smtClean="0"/>
              <a:t>Unregistered 50%</a:t>
            </a:r>
            <a:endParaRPr lang="en-GB" sz="14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4267200" y="1524000"/>
          <a:ext cx="35814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GB" dirty="0" smtClean="0"/>
              <a:t>Mobile Phone Penetration</a:t>
            </a:r>
            <a:endParaRPr lang="en-GB" dirty="0">
              <a:solidFill>
                <a:srgbClr val="C00000"/>
              </a:solidFill>
            </a:endParaRPr>
          </a:p>
        </p:txBody>
      </p:sp>
      <p:sp>
        <p:nvSpPr>
          <p:cNvPr id="4" name="AutoShape 4"/>
          <p:cNvSpPr>
            <a:spLocks noChangeArrowheads="1"/>
          </p:cNvSpPr>
          <p:nvPr/>
        </p:nvSpPr>
        <p:spPr bwMode="auto">
          <a:xfrm>
            <a:off x="685800" y="5181600"/>
            <a:ext cx="77724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Mobile phone penetration is very high amongst the Thai population </a:t>
            </a:r>
            <a:r>
              <a:rPr lang="en-US" sz="1400" dirty="0" smtClean="0"/>
              <a:t>(</a:t>
            </a:r>
            <a:r>
              <a:rPr lang="en-US" sz="1400" b="0" dirty="0" smtClean="0">
                <a:solidFill>
                  <a:schemeClr val="tx1"/>
                </a:solidFill>
              </a:rPr>
              <a:t>93%). </a:t>
            </a:r>
            <a:r>
              <a:rPr lang="en-US" sz="1400" dirty="0" smtClean="0"/>
              <a:t>Amongst</a:t>
            </a:r>
            <a:r>
              <a:rPr lang="en-US" sz="1400" b="0" dirty="0" smtClean="0">
                <a:solidFill>
                  <a:schemeClr val="tx1"/>
                </a:solidFill>
              </a:rPr>
              <a:t> migrants </a:t>
            </a:r>
            <a:r>
              <a:rPr lang="en-US" sz="1400" dirty="0" smtClean="0"/>
              <a:t>the penetration is lower (61%). Nearly all m</a:t>
            </a:r>
            <a:r>
              <a:rPr lang="en-US" sz="1400" b="0" dirty="0" smtClean="0">
                <a:solidFill>
                  <a:schemeClr val="tx1"/>
                </a:solidFill>
              </a:rPr>
              <a:t>igrants use DTAC (97%). This </a:t>
            </a:r>
            <a:r>
              <a:rPr lang="en-US" sz="1400" dirty="0" smtClean="0"/>
              <a:t>is a </a:t>
            </a:r>
            <a:r>
              <a:rPr lang="en-US" sz="1400" b="0" dirty="0" smtClean="0">
                <a:solidFill>
                  <a:schemeClr val="tx1"/>
                </a:solidFill>
              </a:rPr>
              <a:t>result of </a:t>
            </a:r>
            <a:r>
              <a:rPr lang="en-US" sz="1400" dirty="0" smtClean="0"/>
              <a:t>DTAC’s</a:t>
            </a:r>
            <a:r>
              <a:rPr lang="en-US" sz="1400" b="0" dirty="0" smtClean="0">
                <a:solidFill>
                  <a:schemeClr val="tx1"/>
                </a:solidFill>
              </a:rPr>
              <a:t> promotional activities, offering </a:t>
            </a:r>
            <a:r>
              <a:rPr lang="en-US" sz="1400" dirty="0" smtClean="0"/>
              <a:t>reduced call rates between phones within the DTAC</a:t>
            </a:r>
            <a:r>
              <a:rPr lang="en-US" sz="1400" b="0" dirty="0" smtClean="0">
                <a:solidFill>
                  <a:schemeClr val="tx1"/>
                </a:solidFill>
              </a:rPr>
              <a:t> network.</a:t>
            </a:r>
            <a:endParaRPr lang="en-US" sz="1400" b="0" dirty="0">
              <a:solidFill>
                <a:schemeClr val="tx1"/>
              </a:solidFill>
            </a:endParaRPr>
          </a:p>
        </p:txBody>
      </p:sp>
      <p:graphicFrame>
        <p:nvGraphicFramePr>
          <p:cNvPr id="5" name="Chart 4"/>
          <p:cNvGraphicFramePr/>
          <p:nvPr/>
        </p:nvGraphicFramePr>
        <p:xfrm>
          <a:off x="381000" y="1524000"/>
          <a:ext cx="3581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52"/>
          <p:cNvSpPr>
            <a:spLocks noChangeArrowheads="1"/>
          </p:cNvSpPr>
          <p:nvPr/>
        </p:nvSpPr>
        <p:spPr bwMode="auto">
          <a:xfrm>
            <a:off x="1828800" y="1140023"/>
            <a:ext cx="45365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a:t>
            </a:r>
            <a:endParaRPr lang="th-TH" b="1" u="sng" dirty="0">
              <a:solidFill>
                <a:schemeClr val="tx1"/>
              </a:solidFill>
            </a:endParaRPr>
          </a:p>
        </p:txBody>
      </p:sp>
      <p:sp>
        <p:nvSpPr>
          <p:cNvPr id="11" name="Rectangle 52"/>
          <p:cNvSpPr>
            <a:spLocks noChangeArrowheads="1"/>
          </p:cNvSpPr>
          <p:nvPr/>
        </p:nvSpPr>
        <p:spPr bwMode="auto">
          <a:xfrm>
            <a:off x="5519949" y="1140023"/>
            <a:ext cx="947375"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Migrants</a:t>
            </a:r>
            <a:endParaRPr lang="th-TH" b="1" u="sng" dirty="0">
              <a:solidFill>
                <a:schemeClr val="tx1"/>
              </a:solidFill>
            </a:endParaRPr>
          </a:p>
        </p:txBody>
      </p:sp>
      <p:graphicFrame>
        <p:nvGraphicFramePr>
          <p:cNvPr id="9" name="Table 8"/>
          <p:cNvGraphicFramePr>
            <a:graphicFrameLocks noGrp="1"/>
          </p:cNvGraphicFramePr>
          <p:nvPr/>
        </p:nvGraphicFramePr>
        <p:xfrm>
          <a:off x="779584" y="3581400"/>
          <a:ext cx="3276600" cy="1432560"/>
        </p:xfrm>
        <a:graphic>
          <a:graphicData uri="http://schemas.openxmlformats.org/drawingml/2006/table">
            <a:tbl>
              <a:tblPr firstRow="1" bandRow="1">
                <a:tableStyleId>{5C22544A-7EE6-4342-B048-85BDC9FD1C3A}</a:tableStyleId>
              </a:tblPr>
              <a:tblGrid>
                <a:gridCol w="1638300"/>
                <a:gridCol w="1638300"/>
              </a:tblGrid>
              <a:tr h="171450">
                <a:tc>
                  <a:txBody>
                    <a:bodyPr/>
                    <a:lstStyle/>
                    <a:p>
                      <a:r>
                        <a:rPr lang="en-GB" sz="1400" dirty="0" smtClean="0"/>
                        <a:t>Service Provider</a:t>
                      </a:r>
                      <a:endParaRPr lang="en-GB" sz="1400" dirty="0"/>
                    </a:p>
                  </a:txBody>
                  <a:tcPr/>
                </a:tc>
                <a:tc>
                  <a:txBody>
                    <a:bodyPr/>
                    <a:lstStyle/>
                    <a:p>
                      <a:pPr algn="ctr"/>
                      <a:r>
                        <a:rPr lang="en-GB" sz="1400" dirty="0" smtClean="0"/>
                        <a:t>n=372</a:t>
                      </a:r>
                    </a:p>
                    <a:p>
                      <a:pPr algn="ctr"/>
                      <a:r>
                        <a:rPr lang="en-GB" sz="1400" dirty="0" smtClean="0"/>
                        <a:t>(%)</a:t>
                      </a:r>
                      <a:endParaRPr lang="en-GB" sz="1400" dirty="0"/>
                    </a:p>
                  </a:txBody>
                  <a:tcPr/>
                </a:tc>
              </a:tr>
              <a:tr h="171450">
                <a:tc>
                  <a:txBody>
                    <a:bodyPr/>
                    <a:lstStyle/>
                    <a:p>
                      <a:r>
                        <a:rPr lang="en-GB" sz="1400" dirty="0" smtClean="0"/>
                        <a:t>AIS</a:t>
                      </a:r>
                      <a:endParaRPr lang="en-GB" sz="1400" dirty="0"/>
                    </a:p>
                  </a:txBody>
                  <a:tcPr/>
                </a:tc>
                <a:tc>
                  <a:txBody>
                    <a:bodyPr/>
                    <a:lstStyle/>
                    <a:p>
                      <a:pPr algn="ctr"/>
                      <a:r>
                        <a:rPr lang="en-GB" sz="1400" b="1" dirty="0" smtClean="0"/>
                        <a:t>41</a:t>
                      </a:r>
                      <a:endParaRPr lang="en-GB" sz="1400" b="1" dirty="0"/>
                    </a:p>
                  </a:txBody>
                  <a:tcPr/>
                </a:tc>
              </a:tr>
              <a:tr h="171450">
                <a:tc>
                  <a:txBody>
                    <a:bodyPr/>
                    <a:lstStyle/>
                    <a:p>
                      <a:r>
                        <a:rPr lang="en-GB" sz="1400" dirty="0" smtClean="0"/>
                        <a:t>DTAC</a:t>
                      </a:r>
                      <a:endParaRPr lang="en-GB" sz="1400" dirty="0"/>
                    </a:p>
                  </a:txBody>
                  <a:tcPr/>
                </a:tc>
                <a:tc>
                  <a:txBody>
                    <a:bodyPr/>
                    <a:lstStyle/>
                    <a:p>
                      <a:pPr algn="ctr"/>
                      <a:r>
                        <a:rPr lang="en-GB" sz="1400" b="1" dirty="0" smtClean="0"/>
                        <a:t>52</a:t>
                      </a:r>
                      <a:endParaRPr lang="en-GB" sz="1400" b="1" dirty="0"/>
                    </a:p>
                  </a:txBody>
                  <a:tcPr/>
                </a:tc>
              </a:tr>
              <a:tr h="171450">
                <a:tc>
                  <a:txBody>
                    <a:bodyPr/>
                    <a:lstStyle/>
                    <a:p>
                      <a:r>
                        <a:rPr lang="en-GB" sz="1400" dirty="0" smtClean="0"/>
                        <a:t>True Move</a:t>
                      </a:r>
                      <a:endParaRPr lang="en-GB" sz="1400" dirty="0"/>
                    </a:p>
                  </a:txBody>
                  <a:tcPr/>
                </a:tc>
                <a:tc>
                  <a:txBody>
                    <a:bodyPr/>
                    <a:lstStyle/>
                    <a:p>
                      <a:pPr algn="ctr"/>
                      <a:r>
                        <a:rPr lang="en-GB" sz="1400" b="1" dirty="0" smtClean="0"/>
                        <a:t>7</a:t>
                      </a:r>
                      <a:endParaRPr lang="en-GB" sz="1400" b="1" dirty="0"/>
                    </a:p>
                  </a:txBody>
                  <a:tcPr/>
                </a:tc>
              </a:tr>
            </a:tbl>
          </a:graphicData>
        </a:graphic>
      </p:graphicFrame>
      <p:graphicFrame>
        <p:nvGraphicFramePr>
          <p:cNvPr id="12" name="Table 11"/>
          <p:cNvGraphicFramePr>
            <a:graphicFrameLocks noGrp="1"/>
          </p:cNvGraphicFramePr>
          <p:nvPr/>
        </p:nvGraphicFramePr>
        <p:xfrm>
          <a:off x="4768360" y="3581400"/>
          <a:ext cx="3124200" cy="1432560"/>
        </p:xfrm>
        <a:graphic>
          <a:graphicData uri="http://schemas.openxmlformats.org/drawingml/2006/table">
            <a:tbl>
              <a:tblPr firstRow="1" bandRow="1">
                <a:tableStyleId>{5C22544A-7EE6-4342-B048-85BDC9FD1C3A}</a:tableStyleId>
              </a:tblPr>
              <a:tblGrid>
                <a:gridCol w="1562100"/>
                <a:gridCol w="1562100"/>
              </a:tblGrid>
              <a:tr h="171450">
                <a:tc>
                  <a:txBody>
                    <a:bodyPr/>
                    <a:lstStyle/>
                    <a:p>
                      <a:r>
                        <a:rPr lang="en-GB" sz="1400" dirty="0" smtClean="0"/>
                        <a:t>Service Provider</a:t>
                      </a:r>
                      <a:endParaRPr lang="en-GB" sz="1400" dirty="0"/>
                    </a:p>
                  </a:txBody>
                  <a:tcPr/>
                </a:tc>
                <a:tc>
                  <a:txBody>
                    <a:bodyPr/>
                    <a:lstStyle/>
                    <a:p>
                      <a:pPr algn="ctr"/>
                      <a:r>
                        <a:rPr lang="en-GB" sz="1400" dirty="0" smtClean="0"/>
                        <a:t>n=244</a:t>
                      </a:r>
                    </a:p>
                    <a:p>
                      <a:pPr algn="ctr"/>
                      <a:r>
                        <a:rPr lang="en-GB" sz="1400" dirty="0" smtClean="0"/>
                        <a:t>(%)</a:t>
                      </a:r>
                      <a:endParaRPr lang="en-GB" sz="1400" dirty="0"/>
                    </a:p>
                  </a:txBody>
                  <a:tcPr/>
                </a:tc>
              </a:tr>
              <a:tr h="171450">
                <a:tc>
                  <a:txBody>
                    <a:bodyPr/>
                    <a:lstStyle/>
                    <a:p>
                      <a:r>
                        <a:rPr lang="en-GB" sz="1400" dirty="0" smtClean="0"/>
                        <a:t>AIS</a:t>
                      </a:r>
                      <a:endParaRPr lang="en-GB" sz="1400" dirty="0"/>
                    </a:p>
                  </a:txBody>
                  <a:tcPr/>
                </a:tc>
                <a:tc>
                  <a:txBody>
                    <a:bodyPr/>
                    <a:lstStyle/>
                    <a:p>
                      <a:pPr algn="ctr"/>
                      <a:r>
                        <a:rPr lang="en-GB" sz="1400" b="1" dirty="0" smtClean="0"/>
                        <a:t>3</a:t>
                      </a:r>
                      <a:endParaRPr lang="en-GB" sz="1400" b="1" dirty="0"/>
                    </a:p>
                  </a:txBody>
                  <a:tcPr/>
                </a:tc>
              </a:tr>
              <a:tr h="171450">
                <a:tc>
                  <a:txBody>
                    <a:bodyPr/>
                    <a:lstStyle/>
                    <a:p>
                      <a:r>
                        <a:rPr lang="en-GB" sz="1400" dirty="0" smtClean="0"/>
                        <a:t>DTAC</a:t>
                      </a:r>
                      <a:endParaRPr lang="en-GB" sz="1400" dirty="0"/>
                    </a:p>
                  </a:txBody>
                  <a:tcPr/>
                </a:tc>
                <a:tc>
                  <a:txBody>
                    <a:bodyPr/>
                    <a:lstStyle/>
                    <a:p>
                      <a:pPr algn="ctr"/>
                      <a:r>
                        <a:rPr lang="en-GB" sz="1400" b="1" dirty="0" smtClean="0"/>
                        <a:t>97</a:t>
                      </a:r>
                      <a:endParaRPr lang="en-GB" sz="1400" b="1" dirty="0"/>
                    </a:p>
                  </a:txBody>
                  <a:tcPr>
                    <a:solidFill>
                      <a:srgbClr val="92D050"/>
                    </a:solidFill>
                  </a:tcPr>
                </a:tc>
              </a:tr>
              <a:tr h="171450">
                <a:tc>
                  <a:txBody>
                    <a:bodyPr/>
                    <a:lstStyle/>
                    <a:p>
                      <a:r>
                        <a:rPr lang="en-GB" sz="1400" dirty="0" smtClean="0"/>
                        <a:t>True Move</a:t>
                      </a:r>
                      <a:endParaRPr lang="en-GB" sz="1400" dirty="0"/>
                    </a:p>
                  </a:txBody>
                  <a:tcPr/>
                </a:tc>
                <a:tc>
                  <a:txBody>
                    <a:bodyPr/>
                    <a:lstStyle/>
                    <a:p>
                      <a:pPr algn="ctr"/>
                      <a:r>
                        <a:rPr lang="en-GB" sz="1400" b="1" dirty="0" smtClean="0"/>
                        <a:t>0</a:t>
                      </a:r>
                      <a:endParaRPr lang="en-GB" sz="1400" b="1" dirty="0"/>
                    </a:p>
                  </a:txBody>
                  <a:tcPr/>
                </a:tc>
              </a:tr>
            </a:tbl>
          </a:graphicData>
        </a:graphic>
      </p:graphicFrame>
      <p:sp>
        <p:nvSpPr>
          <p:cNvPr id="13" name="Down Arrow 12"/>
          <p:cNvSpPr/>
          <p:nvPr/>
        </p:nvSpPr>
        <p:spPr>
          <a:xfrm>
            <a:off x="3109452" y="2986548"/>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Down Arrow 14"/>
          <p:cNvSpPr/>
          <p:nvPr/>
        </p:nvSpPr>
        <p:spPr>
          <a:xfrm>
            <a:off x="6995652" y="2986548"/>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p:cNvSpPr txBox="1"/>
          <p:nvPr/>
        </p:nvSpPr>
        <p:spPr>
          <a:xfrm>
            <a:off x="5486400" y="6400800"/>
            <a:ext cx="2082621" cy="261610"/>
          </a:xfrm>
          <a:prstGeom prst="rect">
            <a:avLst/>
          </a:prstGeom>
          <a:noFill/>
        </p:spPr>
        <p:txBody>
          <a:bodyPr wrap="none" rtlCol="0">
            <a:spAutoFit/>
          </a:bodyPr>
          <a:lstStyle/>
          <a:p>
            <a:r>
              <a:rPr lang="en-GB" sz="1100" i="1" dirty="0" smtClean="0"/>
              <a:t>Base: Those with mobile phones</a:t>
            </a:r>
            <a:endParaRPr lang="en-GB" sz="1100" i="1" dirty="0"/>
          </a:p>
        </p:txBody>
      </p:sp>
      <p:sp>
        <p:nvSpPr>
          <p:cNvPr id="17" name="Pentagon 16"/>
          <p:cNvSpPr/>
          <p:nvPr/>
        </p:nvSpPr>
        <p:spPr>
          <a:xfrm flipH="1">
            <a:off x="7467600" y="2133600"/>
            <a:ext cx="1600200" cy="6096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53% for unregistered</a:t>
            </a:r>
            <a:endParaRPr lang="en-GB" dirty="0"/>
          </a:p>
        </p:txBody>
      </p:sp>
      <p:sp>
        <p:nvSpPr>
          <p:cNvPr id="18" name="TextBox 17"/>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Mobile Phone Features Used</a:t>
            </a:r>
            <a:endParaRPr lang="en-GB" sz="2700" dirty="0">
              <a:solidFill>
                <a:srgbClr val="C00000"/>
              </a:solidFill>
            </a:endParaRPr>
          </a:p>
        </p:txBody>
      </p:sp>
      <p:sp>
        <p:nvSpPr>
          <p:cNvPr id="7" name="AutoShape 21"/>
          <p:cNvSpPr>
            <a:spLocks noChangeArrowheads="1"/>
          </p:cNvSpPr>
          <p:nvPr/>
        </p:nvSpPr>
        <p:spPr bwMode="auto">
          <a:xfrm>
            <a:off x="685800" y="4800600"/>
            <a:ext cx="7772400" cy="1523999"/>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Apart from making and receiving voice calls, Thais use SMS, Bluetooth and listen to the radio. The usage pattern for migrants is somewhat lower. 83% of migrants use roman characters when texting. This is due to font limitations on the phones. Only those who purchased their mobile phones from Burma or know how to download fonts can send SMS in Burmese. However, if they purchased the phone in Thailand the font may not be available.</a:t>
            </a:r>
          </a:p>
        </p:txBody>
      </p:sp>
      <p:graphicFrame>
        <p:nvGraphicFramePr>
          <p:cNvPr id="15" name="Content Placeholder 4"/>
          <p:cNvGraphicFramePr>
            <a:graphicFrameLocks noGrp="1"/>
          </p:cNvGraphicFramePr>
          <p:nvPr>
            <p:ph sz="half" idx="1"/>
          </p:nvPr>
        </p:nvGraphicFramePr>
        <p:xfrm>
          <a:off x="228600" y="1371600"/>
          <a:ext cx="4038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456171" y="1078468"/>
            <a:ext cx="591829" cy="369332"/>
          </a:xfrm>
          <a:prstGeom prst="rect">
            <a:avLst/>
          </a:prstGeom>
          <a:noFill/>
        </p:spPr>
        <p:txBody>
          <a:bodyPr wrap="none" rtlCol="0">
            <a:spAutoFit/>
          </a:bodyPr>
          <a:lstStyle/>
          <a:p>
            <a:r>
              <a:rPr lang="en-GB" b="1" u="sng" dirty="0" smtClean="0"/>
              <a:t>Thai</a:t>
            </a:r>
            <a:endParaRPr lang="en-GB" b="1" u="sng" dirty="0"/>
          </a:p>
        </p:txBody>
      </p:sp>
      <p:sp>
        <p:nvSpPr>
          <p:cNvPr id="10" name="TextBox 9"/>
          <p:cNvSpPr txBox="1"/>
          <p:nvPr/>
        </p:nvSpPr>
        <p:spPr>
          <a:xfrm>
            <a:off x="5585271" y="1078468"/>
            <a:ext cx="1035092" cy="369332"/>
          </a:xfrm>
          <a:prstGeom prst="rect">
            <a:avLst/>
          </a:prstGeom>
          <a:noFill/>
        </p:spPr>
        <p:txBody>
          <a:bodyPr wrap="none" rtlCol="0">
            <a:spAutoFit/>
          </a:bodyPr>
          <a:lstStyle/>
          <a:p>
            <a:r>
              <a:rPr lang="en-GB" b="1" u="sng" dirty="0" smtClean="0"/>
              <a:t>Migrants</a:t>
            </a:r>
            <a:endParaRPr lang="en-GB" b="1" u="sng" dirty="0"/>
          </a:p>
        </p:txBody>
      </p:sp>
      <p:sp>
        <p:nvSpPr>
          <p:cNvPr id="11" name="Pentagon 10"/>
          <p:cNvSpPr/>
          <p:nvPr/>
        </p:nvSpPr>
        <p:spPr>
          <a:xfrm flipH="1">
            <a:off x="2971800" y="2165556"/>
            <a:ext cx="1600200" cy="3810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100%  in Thai</a:t>
            </a:r>
            <a:endParaRPr lang="en-GB" dirty="0"/>
          </a:p>
        </p:txBody>
      </p:sp>
      <p:graphicFrame>
        <p:nvGraphicFramePr>
          <p:cNvPr id="13" name="Content Placeholder 4"/>
          <p:cNvGraphicFramePr>
            <a:graphicFrameLocks noGrp="1"/>
          </p:cNvGraphicFramePr>
          <p:nvPr>
            <p:ph sz="half" idx="1"/>
          </p:nvPr>
        </p:nvGraphicFramePr>
        <p:xfrm>
          <a:off x="4419600" y="1371600"/>
          <a:ext cx="4038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Pentagon 13"/>
          <p:cNvSpPr/>
          <p:nvPr/>
        </p:nvSpPr>
        <p:spPr>
          <a:xfrm flipH="1">
            <a:off x="6705600" y="1981200"/>
            <a:ext cx="1905000" cy="95864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r>
              <a:rPr lang="en-GB" dirty="0" smtClean="0"/>
              <a:t>82%  English*</a:t>
            </a:r>
          </a:p>
          <a:p>
            <a:pPr marL="109538"/>
            <a:r>
              <a:rPr lang="en-GB" dirty="0" smtClean="0"/>
              <a:t>14% Burmese</a:t>
            </a:r>
          </a:p>
          <a:p>
            <a:pPr marL="109538"/>
            <a:r>
              <a:rPr lang="en-GB" dirty="0" smtClean="0"/>
              <a:t>4% Thai</a:t>
            </a:r>
            <a:endParaRPr lang="en-GB" dirty="0"/>
          </a:p>
        </p:txBody>
      </p:sp>
      <p:sp>
        <p:nvSpPr>
          <p:cNvPr id="12" name="TextBox 11"/>
          <p:cNvSpPr txBox="1"/>
          <p:nvPr/>
        </p:nvSpPr>
        <p:spPr>
          <a:xfrm>
            <a:off x="533400" y="6400800"/>
            <a:ext cx="3770584" cy="261610"/>
          </a:xfrm>
          <a:prstGeom prst="rect">
            <a:avLst/>
          </a:prstGeom>
          <a:noFill/>
        </p:spPr>
        <p:txBody>
          <a:bodyPr wrap="none" rtlCol="0">
            <a:spAutoFit/>
          </a:bodyPr>
          <a:lstStyle/>
          <a:p>
            <a:r>
              <a:rPr lang="en-GB" sz="1100" i="1" dirty="0" smtClean="0"/>
              <a:t>Base: Those with mobile phones (Thai n=372, Migrants n=244)</a:t>
            </a:r>
            <a:endParaRPr lang="en-GB" sz="1100" i="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Media Relied on For Health Information</a:t>
            </a:r>
            <a:endParaRPr lang="en-GB" sz="2700" dirty="0">
              <a:solidFill>
                <a:srgbClr val="C00000"/>
              </a:solidFill>
            </a:endParaRPr>
          </a:p>
        </p:txBody>
      </p:sp>
      <p:sp>
        <p:nvSpPr>
          <p:cNvPr id="7" name="AutoShape 21"/>
          <p:cNvSpPr>
            <a:spLocks noChangeArrowheads="1"/>
          </p:cNvSpPr>
          <p:nvPr/>
        </p:nvSpPr>
        <p:spPr bwMode="auto">
          <a:xfrm>
            <a:off x="685800" y="4800600"/>
            <a:ext cx="7772400" cy="1371599"/>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HCWs are relied upon by 69% of Thais and 49% of migrants. Whilst Thais rely on main stream media, migrants talk to their friends (61%). Employers represent a smaller but potentially significant source for migrants (17%).</a:t>
            </a:r>
            <a:endParaRPr lang="en-US" sz="1400" dirty="0"/>
          </a:p>
        </p:txBody>
      </p:sp>
      <p:graphicFrame>
        <p:nvGraphicFramePr>
          <p:cNvPr id="15" name="Content Placeholder 4"/>
          <p:cNvGraphicFramePr>
            <a:graphicFrameLocks noGrp="1"/>
          </p:cNvGraphicFramePr>
          <p:nvPr>
            <p:ph sz="half" idx="1"/>
          </p:nvPr>
        </p:nvGraphicFramePr>
        <p:xfrm>
          <a:off x="381000" y="1371600"/>
          <a:ext cx="4038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760971" y="1078468"/>
            <a:ext cx="638316" cy="400110"/>
          </a:xfrm>
          <a:prstGeom prst="rect">
            <a:avLst/>
          </a:prstGeom>
          <a:noFill/>
        </p:spPr>
        <p:txBody>
          <a:bodyPr wrap="none" rtlCol="0">
            <a:spAutoFit/>
          </a:bodyPr>
          <a:lstStyle/>
          <a:p>
            <a:r>
              <a:rPr lang="en-GB" sz="2000" b="1" u="sng" dirty="0" smtClean="0"/>
              <a:t>Thai</a:t>
            </a:r>
            <a:endParaRPr lang="en-GB" sz="2000" b="1" u="sng" dirty="0"/>
          </a:p>
        </p:txBody>
      </p:sp>
      <p:sp>
        <p:nvSpPr>
          <p:cNvPr id="10" name="TextBox 9"/>
          <p:cNvSpPr txBox="1"/>
          <p:nvPr/>
        </p:nvSpPr>
        <p:spPr>
          <a:xfrm>
            <a:off x="6813508" y="1078468"/>
            <a:ext cx="1132041" cy="400110"/>
          </a:xfrm>
          <a:prstGeom prst="rect">
            <a:avLst/>
          </a:prstGeom>
          <a:noFill/>
        </p:spPr>
        <p:txBody>
          <a:bodyPr wrap="none" rtlCol="0">
            <a:spAutoFit/>
          </a:bodyPr>
          <a:lstStyle/>
          <a:p>
            <a:r>
              <a:rPr lang="en-GB" sz="2000" b="1" u="sng" dirty="0" smtClean="0"/>
              <a:t>Migrants</a:t>
            </a:r>
            <a:endParaRPr lang="en-GB" sz="2000" b="1" u="sng" dirty="0"/>
          </a:p>
        </p:txBody>
      </p:sp>
      <p:graphicFrame>
        <p:nvGraphicFramePr>
          <p:cNvPr id="12" name="Content Placeholder 4"/>
          <p:cNvGraphicFramePr>
            <a:graphicFrameLocks noGrp="1"/>
          </p:cNvGraphicFramePr>
          <p:nvPr>
            <p:ph sz="half" idx="1"/>
          </p:nvPr>
        </p:nvGraphicFramePr>
        <p:xfrm>
          <a:off x="4648200" y="1371600"/>
          <a:ext cx="4038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for Communication</a:t>
            </a:r>
            <a:endParaRPr lang="en-GB" dirty="0"/>
          </a:p>
        </p:txBody>
      </p:sp>
      <p:sp>
        <p:nvSpPr>
          <p:cNvPr id="3" name="Content Placeholder 2"/>
          <p:cNvSpPr>
            <a:spLocks noGrp="1"/>
          </p:cNvSpPr>
          <p:nvPr>
            <p:ph idx="1"/>
          </p:nvPr>
        </p:nvSpPr>
        <p:spPr>
          <a:xfrm>
            <a:off x="457200" y="1143002"/>
            <a:ext cx="7772400" cy="4830763"/>
          </a:xfrm>
        </p:spPr>
        <p:txBody>
          <a:bodyPr>
            <a:noAutofit/>
          </a:bodyPr>
          <a:lstStyle/>
          <a:p>
            <a:pPr marL="344488" indent="-344488" algn="just">
              <a:spcBef>
                <a:spcPct val="0"/>
              </a:spcBef>
              <a:spcAft>
                <a:spcPct val="25000"/>
              </a:spcAft>
              <a:buNone/>
            </a:pPr>
            <a:r>
              <a:rPr lang="en-US" sz="1600" b="1" dirty="0" smtClean="0"/>
              <a:t>Media Channel Selection</a:t>
            </a:r>
          </a:p>
          <a:p>
            <a:pPr marL="344488" indent="-344488" algn="just">
              <a:spcBef>
                <a:spcPct val="0"/>
              </a:spcBef>
              <a:spcAft>
                <a:spcPct val="25000"/>
              </a:spcAft>
            </a:pPr>
            <a:r>
              <a:rPr lang="en-US" sz="1600" dirty="0" smtClean="0"/>
              <a:t>What media channels should be considered for Thai communities and migrants?</a:t>
            </a:r>
          </a:p>
          <a:p>
            <a:pPr marL="344488" indent="-344488" algn="just">
              <a:spcBef>
                <a:spcPct val="0"/>
              </a:spcBef>
              <a:spcAft>
                <a:spcPct val="25000"/>
              </a:spcAft>
            </a:pPr>
            <a:r>
              <a:rPr lang="en-US" sz="1600" dirty="0" smtClean="0"/>
              <a:t>How can we take advantage of migrant employers and health care workers?</a:t>
            </a:r>
          </a:p>
          <a:p>
            <a:pPr marL="344488" indent="-344488" algn="just">
              <a:spcBef>
                <a:spcPct val="0"/>
              </a:spcBef>
              <a:spcAft>
                <a:spcPct val="25000"/>
              </a:spcAft>
            </a:pPr>
            <a:r>
              <a:rPr lang="en-US" sz="1600" dirty="0" smtClean="0"/>
              <a:t>Mobile phone penetration is quite high amongst migrants and 97 percent use the same service provider (DTAC). Is this a potential opportunity? </a:t>
            </a:r>
          </a:p>
          <a:p>
            <a:pPr marL="344488" indent="-344488" algn="just">
              <a:spcBef>
                <a:spcPct val="0"/>
              </a:spcBef>
              <a:spcAft>
                <a:spcPct val="25000"/>
              </a:spcAft>
            </a:pPr>
            <a:r>
              <a:rPr lang="en-US" sz="1600" dirty="0" smtClean="0"/>
              <a:t>Special effort is needed to reach out to unregistered migrants, how can this be achieved?</a:t>
            </a:r>
          </a:p>
          <a:p>
            <a:pPr marL="344488" indent="-344488">
              <a:spcBef>
                <a:spcPct val="0"/>
              </a:spcBef>
              <a:spcAft>
                <a:spcPct val="25000"/>
              </a:spcAft>
              <a:buNone/>
            </a:pPr>
            <a:r>
              <a:rPr lang="en-US" sz="1600" b="1" dirty="0" smtClean="0"/>
              <a:t>Messages Development</a:t>
            </a:r>
          </a:p>
          <a:p>
            <a:pPr marL="344488" indent="-344488" algn="just">
              <a:spcBef>
                <a:spcPct val="0"/>
              </a:spcBef>
              <a:spcAft>
                <a:spcPct val="25000"/>
              </a:spcAft>
            </a:pPr>
            <a:r>
              <a:rPr lang="en-US" sz="1600" dirty="0" smtClean="0"/>
              <a:t>Thai communities are relatively well informed, yet they don’t always perceive the risks related to Malaria, and there is a lack of understanding in terms of how to protect against different vectors. What should be the focus for messaging?</a:t>
            </a:r>
          </a:p>
          <a:p>
            <a:pPr marL="344488" indent="-344488" algn="just">
              <a:spcBef>
                <a:spcPct val="0"/>
              </a:spcBef>
              <a:spcAft>
                <a:spcPct val="25000"/>
              </a:spcAft>
            </a:pPr>
            <a:r>
              <a:rPr lang="en-US" sz="1600" dirty="0" smtClean="0"/>
              <a:t>How can vector reproduction be reduced more effectively, especially in camps that are littered with water collecting containers? What type of campaign could help to improve the situation? </a:t>
            </a:r>
          </a:p>
          <a:p>
            <a:pPr marL="344488" indent="-344488" algn="just">
              <a:spcBef>
                <a:spcPct val="0"/>
              </a:spcBef>
              <a:spcAft>
                <a:spcPct val="25000"/>
              </a:spcAft>
            </a:pPr>
            <a:r>
              <a:rPr lang="en-US" sz="1600" dirty="0" smtClean="0"/>
              <a:t>Is there a need to resolve the confusion regarding day and night time mosquitoes?   </a:t>
            </a:r>
          </a:p>
          <a:p>
            <a:pPr marL="344488" indent="-344488" algn="just">
              <a:spcBef>
                <a:spcPct val="0"/>
              </a:spcBef>
              <a:spcAft>
                <a:spcPct val="25000"/>
              </a:spcAft>
            </a:pPr>
            <a:r>
              <a:rPr lang="en-US" sz="1600" dirty="0" smtClean="0"/>
              <a:t>Many migrants may not use nets when it is hot. They may use nets just to avoid being bitten and hence, if it is hot outside, the discomfort of itchy bits may be forsaken for a cool breeze while sleeping. How can the idea of using nets be repositioned?</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9" descr="P1080066"/>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609600" y="5334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533401"/>
            <a:ext cx="7772400" cy="993775"/>
          </a:xfrm>
        </p:spPr>
        <p:txBody>
          <a:bodyPr>
            <a:normAutofit/>
          </a:bodyPr>
          <a:lstStyle/>
          <a:p>
            <a:r>
              <a:rPr lang="en-GB" sz="4400" dirty="0" smtClean="0"/>
              <a:t>Background &amp; Methodology</a:t>
            </a:r>
            <a:endParaRPr lang="en-GB" sz="4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 in Brief</a:t>
            </a:r>
            <a:endParaRPr lang="en-GB" dirty="0"/>
          </a:p>
        </p:txBody>
      </p:sp>
      <p:sp>
        <p:nvSpPr>
          <p:cNvPr id="3" name="Content Placeholder 2"/>
          <p:cNvSpPr>
            <a:spLocks noGrp="1"/>
          </p:cNvSpPr>
          <p:nvPr>
            <p:ph idx="1"/>
          </p:nvPr>
        </p:nvSpPr>
        <p:spPr>
          <a:xfrm>
            <a:off x="457200" y="1143002"/>
            <a:ext cx="8382000" cy="4830763"/>
          </a:xfrm>
        </p:spPr>
        <p:txBody>
          <a:bodyPr>
            <a:noAutofit/>
          </a:bodyPr>
          <a:lstStyle/>
          <a:p>
            <a:pPr marL="1588" indent="7938" algn="just">
              <a:spcBef>
                <a:spcPct val="0"/>
              </a:spcBef>
              <a:spcAft>
                <a:spcPct val="25000"/>
              </a:spcAft>
            </a:pPr>
            <a:r>
              <a:rPr lang="en-US" sz="2000" dirty="0" smtClean="0"/>
              <a:t>  Target groups</a:t>
            </a:r>
          </a:p>
          <a:p>
            <a:pPr marL="279400" lvl="1" indent="7938" algn="just">
              <a:spcBef>
                <a:spcPct val="0"/>
              </a:spcBef>
              <a:spcAft>
                <a:spcPct val="25000"/>
              </a:spcAft>
            </a:pPr>
            <a:r>
              <a:rPr lang="en-US" sz="1600" dirty="0" smtClean="0"/>
              <a:t>  Local Thai communities monthly household income of around 15,000 Baht or less</a:t>
            </a:r>
          </a:p>
          <a:p>
            <a:pPr marL="279400" lvl="1" indent="7938" algn="just">
              <a:spcBef>
                <a:spcPct val="0"/>
              </a:spcBef>
              <a:spcAft>
                <a:spcPct val="25000"/>
              </a:spcAft>
            </a:pPr>
            <a:r>
              <a:rPr lang="en-US" sz="1600" dirty="0" smtClean="0"/>
              <a:t>  Registered Burmese migrants</a:t>
            </a:r>
          </a:p>
          <a:p>
            <a:pPr marL="279400" lvl="1" indent="7938" algn="just">
              <a:spcBef>
                <a:spcPct val="0"/>
              </a:spcBef>
              <a:spcAft>
                <a:spcPct val="25000"/>
              </a:spcAft>
            </a:pPr>
            <a:r>
              <a:rPr lang="en-US" sz="1600" dirty="0" smtClean="0"/>
              <a:t>  Unregistered Burmese migrants</a:t>
            </a:r>
            <a:endParaRPr lang="en-US" sz="1400" dirty="0" smtClean="0"/>
          </a:p>
          <a:p>
            <a:pPr marL="1588" indent="7938" algn="just">
              <a:spcBef>
                <a:spcPct val="0"/>
              </a:spcBef>
              <a:spcAft>
                <a:spcPct val="25000"/>
              </a:spcAft>
            </a:pPr>
            <a:r>
              <a:rPr lang="en-US" sz="2000" dirty="0" smtClean="0"/>
              <a:t>  Soft quotas for Burmese and Mon</a:t>
            </a:r>
          </a:p>
          <a:p>
            <a:pPr marL="1588" indent="7938" algn="just">
              <a:spcBef>
                <a:spcPct val="0"/>
              </a:spcBef>
              <a:spcAft>
                <a:spcPct val="25000"/>
              </a:spcAft>
            </a:pPr>
            <a:r>
              <a:rPr lang="en-US" sz="2000" dirty="0" smtClean="0"/>
              <a:t>  Migrant Industries</a:t>
            </a:r>
          </a:p>
          <a:p>
            <a:pPr marL="279400" lvl="1" indent="7938" algn="just">
              <a:spcBef>
                <a:spcPct val="0"/>
              </a:spcBef>
              <a:spcAft>
                <a:spcPct val="25000"/>
              </a:spcAft>
            </a:pPr>
            <a:r>
              <a:rPr lang="en-US" sz="1600" dirty="0" smtClean="0"/>
              <a:t>  Fishing</a:t>
            </a:r>
          </a:p>
          <a:p>
            <a:pPr marL="279400" lvl="1" indent="7938" algn="just">
              <a:spcBef>
                <a:spcPct val="0"/>
              </a:spcBef>
              <a:spcAft>
                <a:spcPct val="25000"/>
              </a:spcAft>
            </a:pPr>
            <a:r>
              <a:rPr lang="en-US" sz="1600" dirty="0" smtClean="0"/>
              <a:t>  Construction </a:t>
            </a:r>
          </a:p>
          <a:p>
            <a:pPr marL="279400" lvl="1" indent="7938" algn="just">
              <a:spcBef>
                <a:spcPct val="0"/>
              </a:spcBef>
              <a:spcAft>
                <a:spcPct val="25000"/>
              </a:spcAft>
            </a:pPr>
            <a:r>
              <a:rPr lang="en-US" sz="1600" dirty="0" smtClean="0"/>
              <a:t>  Rubber tapping</a:t>
            </a:r>
            <a:endParaRPr lang="en-US" sz="1400" dirty="0" smtClean="0"/>
          </a:p>
          <a:p>
            <a:pPr marL="1588" indent="7938" algn="just">
              <a:spcBef>
                <a:spcPct val="0"/>
              </a:spcBef>
              <a:spcAft>
                <a:spcPct val="25000"/>
              </a:spcAft>
            </a:pPr>
            <a:r>
              <a:rPr lang="en-US" sz="2000" dirty="0" smtClean="0"/>
              <a:t>  15 separate camp locations (Thai community selected nearby)</a:t>
            </a:r>
          </a:p>
          <a:p>
            <a:pPr marL="1588" indent="7938" algn="just">
              <a:spcBef>
                <a:spcPct val="0"/>
              </a:spcBef>
              <a:spcAft>
                <a:spcPct val="25000"/>
              </a:spcAft>
            </a:pPr>
            <a:r>
              <a:rPr lang="en-US" sz="2000" dirty="0" smtClean="0"/>
              <a:t>  Sample size 800 (50/50 migrants and Thai)</a:t>
            </a:r>
          </a:p>
          <a:p>
            <a:pPr marL="1588" indent="7938" algn="just">
              <a:spcBef>
                <a:spcPct val="0"/>
              </a:spcBef>
              <a:spcAft>
                <a:spcPct val="25000"/>
              </a:spcAft>
            </a:pPr>
            <a:r>
              <a:rPr lang="en-US" sz="2000" dirty="0" smtClean="0"/>
              <a:t>  All face to face interviews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274638"/>
            <a:ext cx="8686800" cy="639762"/>
          </a:xfrm>
        </p:spPr>
        <p:txBody>
          <a:bodyPr/>
          <a:lstStyle/>
          <a:p>
            <a:pPr eaLnBrk="1" hangingPunct="1"/>
            <a:r>
              <a:rPr lang="en-GB" sz="3200" dirty="0" smtClean="0">
                <a:latin typeface="Nyala"/>
              </a:rPr>
              <a:t>Migrant Camp Locations</a:t>
            </a:r>
            <a:endParaRPr lang="en-GB" sz="2000" dirty="0" smtClean="0">
              <a:solidFill>
                <a:srgbClr val="C00000"/>
              </a:solidFill>
              <a:latin typeface="Nyala"/>
            </a:endParaRPr>
          </a:p>
        </p:txBody>
      </p:sp>
      <p:graphicFrame>
        <p:nvGraphicFramePr>
          <p:cNvPr id="5" name="Table 4"/>
          <p:cNvGraphicFramePr>
            <a:graphicFrameLocks noGrp="1"/>
          </p:cNvGraphicFramePr>
          <p:nvPr/>
        </p:nvGraphicFramePr>
        <p:xfrm>
          <a:off x="698500" y="1066800"/>
          <a:ext cx="3111499" cy="5181596"/>
        </p:xfrm>
        <a:graphic>
          <a:graphicData uri="http://schemas.openxmlformats.org/drawingml/2006/table">
            <a:tbl>
              <a:tblPr firstRow="1" bandRow="1">
                <a:tableStyleId>{5C22544A-7EE6-4342-B048-85BDC9FD1C3A}</a:tableStyleId>
              </a:tblPr>
              <a:tblGrid>
                <a:gridCol w="466725"/>
                <a:gridCol w="2644774"/>
              </a:tblGrid>
              <a:tr h="429116">
                <a:tc>
                  <a:txBody>
                    <a:bodyPr/>
                    <a:lstStyle/>
                    <a:p>
                      <a:pPr marL="0" marR="0" algn="ctr">
                        <a:spcBef>
                          <a:spcPts val="0"/>
                        </a:spcBef>
                        <a:spcAft>
                          <a:spcPts val="0"/>
                        </a:spcAft>
                      </a:pPr>
                      <a:r>
                        <a:rPr lang="en-GB" sz="1400" b="1" dirty="0" smtClean="0">
                          <a:latin typeface="Arial" pitchFamily="34" charset="0"/>
                          <a:ea typeface="Times New Roman"/>
                          <a:cs typeface="Arial" pitchFamily="34" charset="0"/>
                        </a:rPr>
                        <a:t>No.</a:t>
                      </a:r>
                      <a:endParaRPr lang="en-US" sz="14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Camp</a:t>
                      </a:r>
                      <a:endParaRPr lang="en-US" sz="1400" dirty="0">
                        <a:latin typeface="Arial" pitchFamily="34" charset="0"/>
                        <a:ea typeface="Times New Roman"/>
                        <a:cs typeface="Arial" pitchFamily="34" charset="0"/>
                      </a:endParaRPr>
                    </a:p>
                  </a:txBody>
                  <a:tcPr marL="68580" marR="68580" marT="0" marB="0"/>
                </a:tc>
              </a:tr>
              <a:tr h="316832">
                <a:tc>
                  <a:txBody>
                    <a:bodyPr/>
                    <a:lstStyle/>
                    <a:p>
                      <a:pPr algn="ctr" fontAlgn="b"/>
                      <a:r>
                        <a:rPr lang="en-US" sz="1400" b="0" i="0" u="none" strike="noStrike" dirty="0">
                          <a:solidFill>
                            <a:srgbClr val="000000"/>
                          </a:solidFill>
                          <a:latin typeface="Calibri"/>
                        </a:rPr>
                        <a:t>1</a:t>
                      </a:r>
                    </a:p>
                  </a:txBody>
                  <a:tcPr marL="9525" marR="9525" marT="9525" marB="0" anchor="b"/>
                </a:tc>
                <a:tc>
                  <a:txBody>
                    <a:bodyPr/>
                    <a:lstStyle/>
                    <a:p>
                      <a:pPr algn="l" fontAlgn="b"/>
                      <a:r>
                        <a:rPr lang="en-US" sz="1400" b="0" i="0" u="none" strike="noStrike" dirty="0" smtClean="0">
                          <a:solidFill>
                            <a:srgbClr val="000000"/>
                          </a:solidFill>
                          <a:latin typeface="Calibri"/>
                        </a:rPr>
                        <a:t>Klong </a:t>
                      </a:r>
                      <a:r>
                        <a:rPr lang="en-US" sz="1400" b="0" i="0" u="none" strike="noStrike" dirty="0">
                          <a:solidFill>
                            <a:srgbClr val="000000"/>
                          </a:solidFill>
                          <a:latin typeface="Calibri"/>
                        </a:rPr>
                        <a:t>Pak Bang</a:t>
                      </a:r>
                    </a:p>
                  </a:txBody>
                  <a:tcPr marL="9525" marR="9525" marT="9525" marB="0" anchor="b"/>
                </a:tc>
              </a:tr>
              <a:tr h="316832">
                <a:tc>
                  <a:txBody>
                    <a:bodyPr/>
                    <a:lstStyle/>
                    <a:p>
                      <a:pPr algn="ctr" fontAlgn="b"/>
                      <a:r>
                        <a:rPr lang="en-US" sz="1400" b="0" i="0" u="none" strike="noStrike" dirty="0" smtClean="0">
                          <a:solidFill>
                            <a:srgbClr val="000000"/>
                          </a:solidFill>
                          <a:latin typeface="Calibri"/>
                        </a:rPr>
                        <a:t>2</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Koh </a:t>
                      </a:r>
                      <a:r>
                        <a:rPr lang="en-US" sz="1400" b="0" i="0" u="none" strike="noStrike" dirty="0">
                          <a:solidFill>
                            <a:srgbClr val="000000"/>
                          </a:solidFill>
                          <a:latin typeface="Calibri"/>
                        </a:rPr>
                        <a:t>Sirey</a:t>
                      </a:r>
                    </a:p>
                  </a:txBody>
                  <a:tcPr marL="9525" marR="9525" marT="9525" marB="0" anchor="b"/>
                </a:tc>
              </a:tr>
              <a:tr h="316832">
                <a:tc>
                  <a:txBody>
                    <a:bodyPr/>
                    <a:lstStyle/>
                    <a:p>
                      <a:pPr algn="ctr" fontAlgn="b"/>
                      <a:r>
                        <a:rPr lang="en-US" sz="1400" b="0" i="0" u="none" strike="noStrike" dirty="0" smtClean="0">
                          <a:solidFill>
                            <a:srgbClr val="000000"/>
                          </a:solidFill>
                          <a:latin typeface="Calibri"/>
                        </a:rPr>
                        <a:t>3</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Sapan Pramong / Sang Arun Pier</a:t>
                      </a:r>
                    </a:p>
                  </a:txBody>
                  <a:tcPr marL="9525" marR="9525" marT="9525" marB="0" anchor="b"/>
                </a:tc>
              </a:tr>
              <a:tr h="316832">
                <a:tc>
                  <a:txBody>
                    <a:bodyPr/>
                    <a:lstStyle/>
                    <a:p>
                      <a:pPr algn="ctr" fontAlgn="b"/>
                      <a:r>
                        <a:rPr lang="en-US" sz="1400" b="0" i="0" u="none" strike="noStrike" dirty="0" smtClean="0">
                          <a:solidFill>
                            <a:srgbClr val="000000"/>
                          </a:solidFill>
                          <a:latin typeface="Calibri"/>
                        </a:rPr>
                        <a:t>4</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Nara</a:t>
                      </a:r>
                      <a:r>
                        <a:rPr lang="en-US" sz="1400" b="0" i="0" u="none" strike="noStrike" baseline="0" dirty="0" smtClean="0">
                          <a:solidFill>
                            <a:srgbClr val="000000"/>
                          </a:solidFill>
                          <a:latin typeface="Calibri"/>
                        </a:rPr>
                        <a:t> Project</a:t>
                      </a:r>
                      <a:endParaRPr lang="en-US" sz="1400" b="0" i="0" u="none" strike="noStrike" dirty="0">
                        <a:solidFill>
                          <a:srgbClr val="000000"/>
                        </a:solidFill>
                        <a:latin typeface="Calibri"/>
                      </a:endParaRPr>
                    </a:p>
                  </a:txBody>
                  <a:tcPr marL="9525" marR="9525" marT="9525" marB="0" anchor="b"/>
                </a:tc>
              </a:tr>
              <a:tr h="316832">
                <a:tc>
                  <a:txBody>
                    <a:bodyPr/>
                    <a:lstStyle/>
                    <a:p>
                      <a:pPr algn="ctr" fontAlgn="b"/>
                      <a:r>
                        <a:rPr lang="en-US" sz="1400" b="0" i="0" u="none" strike="noStrike" dirty="0" smtClean="0">
                          <a:solidFill>
                            <a:srgbClr val="000000"/>
                          </a:solidFill>
                          <a:latin typeface="Calibri"/>
                        </a:rPr>
                        <a:t>5</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Nai</a:t>
                      </a:r>
                      <a:r>
                        <a:rPr lang="en-US" sz="1400" b="0" i="0" u="none" strike="noStrike" baseline="0" dirty="0" smtClean="0">
                          <a:solidFill>
                            <a:srgbClr val="000000"/>
                          </a:solidFill>
                          <a:latin typeface="Calibri"/>
                        </a:rPr>
                        <a:t> Somsak</a:t>
                      </a:r>
                      <a:endParaRPr lang="en-US" sz="1400" b="0" i="0" u="none" strike="noStrike" dirty="0">
                        <a:solidFill>
                          <a:srgbClr val="000000"/>
                        </a:solidFill>
                        <a:latin typeface="Calibri"/>
                      </a:endParaRPr>
                    </a:p>
                  </a:txBody>
                  <a:tcPr marL="9525" marR="9525" marT="9525" marB="0" anchor="b"/>
                </a:tc>
              </a:tr>
              <a:tr h="316832">
                <a:tc>
                  <a:txBody>
                    <a:bodyPr/>
                    <a:lstStyle/>
                    <a:p>
                      <a:pPr algn="ctr" fontAlgn="b"/>
                      <a:r>
                        <a:rPr lang="en-US" sz="1400" b="0" i="0" u="none" strike="noStrike" dirty="0" smtClean="0">
                          <a:solidFill>
                            <a:srgbClr val="000000"/>
                          </a:solidFill>
                          <a:latin typeface="Calibri"/>
                        </a:rPr>
                        <a:t>6</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Koh Kaew / Behind int’l </a:t>
                      </a:r>
                      <a:r>
                        <a:rPr lang="en-US" sz="1400" b="0" i="0" u="none" strike="noStrike" dirty="0">
                          <a:solidFill>
                            <a:srgbClr val="000000"/>
                          </a:solidFill>
                          <a:latin typeface="Calibri"/>
                        </a:rPr>
                        <a:t>school</a:t>
                      </a:r>
                    </a:p>
                  </a:txBody>
                  <a:tcPr marL="9525" marR="9525" marT="9525" marB="0" anchor="b"/>
                </a:tc>
              </a:tr>
              <a:tr h="316832">
                <a:tc>
                  <a:txBody>
                    <a:bodyPr/>
                    <a:lstStyle/>
                    <a:p>
                      <a:pPr algn="ctr" fontAlgn="b"/>
                      <a:r>
                        <a:rPr lang="en-US" sz="1400" b="0" i="0" u="none" strike="noStrike" dirty="0" smtClean="0">
                          <a:solidFill>
                            <a:srgbClr val="000000"/>
                          </a:solidFill>
                          <a:latin typeface="Calibri"/>
                        </a:rPr>
                        <a:t>7</a:t>
                      </a:r>
                      <a:endParaRPr lang="en-US" sz="1400" b="0" i="0" u="none" strike="noStrike" dirty="0">
                        <a:solidFill>
                          <a:srgbClr val="000000"/>
                        </a:solidFill>
                        <a:latin typeface="Calibri"/>
                      </a:endParaRPr>
                    </a:p>
                  </a:txBody>
                  <a:tcPr marL="9525" marR="9525" marT="9525" marB="0" anchor="b"/>
                </a:tc>
                <a:tc>
                  <a:txBody>
                    <a:bodyPr/>
                    <a:lstStyle/>
                    <a:p>
                      <a:pPr algn="l" fontAlgn="b"/>
                      <a:r>
                        <a:rPr lang="es-ES" sz="1400" b="0" i="0" u="none" strike="noStrike" dirty="0" smtClean="0">
                          <a:solidFill>
                            <a:srgbClr val="000000"/>
                          </a:solidFill>
                          <a:latin typeface="Calibri"/>
                        </a:rPr>
                        <a:t>Karon Temple</a:t>
                      </a:r>
                      <a:endParaRPr lang="es-ES" sz="1400" b="0" i="0" u="none" strike="noStrike" dirty="0">
                        <a:solidFill>
                          <a:srgbClr val="000000"/>
                        </a:solidFill>
                        <a:latin typeface="Calibri"/>
                      </a:endParaRPr>
                    </a:p>
                  </a:txBody>
                  <a:tcPr marL="9525" marR="9525" marT="9525" marB="0" anchor="b"/>
                </a:tc>
              </a:tr>
              <a:tr h="316832">
                <a:tc>
                  <a:txBody>
                    <a:bodyPr/>
                    <a:lstStyle/>
                    <a:p>
                      <a:pPr algn="ctr" fontAlgn="b"/>
                      <a:r>
                        <a:rPr lang="en-US" sz="1400" b="0" i="0" u="none" strike="noStrike" dirty="0" smtClean="0">
                          <a:solidFill>
                            <a:srgbClr val="000000"/>
                          </a:solidFill>
                          <a:latin typeface="Calibri"/>
                        </a:rPr>
                        <a:t>8</a:t>
                      </a:r>
                      <a:endParaRPr lang="en-US" sz="1400" b="0" i="0" u="none" strike="noStrike" dirty="0">
                        <a:solidFill>
                          <a:srgbClr val="000000"/>
                        </a:solidFill>
                        <a:latin typeface="Calibri"/>
                      </a:endParaRPr>
                    </a:p>
                  </a:txBody>
                  <a:tcPr marL="9525" marR="9525" marT="9525" marB="0" anchor="b"/>
                </a:tc>
                <a:tc>
                  <a:txBody>
                    <a:bodyPr/>
                    <a:lstStyle/>
                    <a:p>
                      <a:pPr algn="l" fontAlgn="b"/>
                      <a:r>
                        <a:rPr lang="es-ES" sz="1400" b="0" i="0" u="none" strike="noStrike" dirty="0" smtClean="0">
                          <a:solidFill>
                            <a:srgbClr val="000000"/>
                          </a:solidFill>
                          <a:latin typeface="+mn-lt"/>
                        </a:rPr>
                        <a:t>Pra Yai Temple </a:t>
                      </a:r>
                      <a:endParaRPr lang="en-US" sz="1400" b="0" i="0" u="none" strike="noStrike" dirty="0">
                        <a:solidFill>
                          <a:srgbClr val="000000"/>
                        </a:solidFill>
                        <a:latin typeface="Calibri"/>
                      </a:endParaRPr>
                    </a:p>
                  </a:txBody>
                  <a:tcPr marL="9525" marR="9525" marT="9525" marB="0" anchor="b"/>
                </a:tc>
              </a:tr>
              <a:tr h="316832">
                <a:tc>
                  <a:txBody>
                    <a:bodyPr/>
                    <a:lstStyle/>
                    <a:p>
                      <a:pPr algn="ctr" fontAlgn="b"/>
                      <a:r>
                        <a:rPr lang="en-US" sz="1400" b="0" i="0" u="none" strike="noStrike" dirty="0" smtClean="0">
                          <a:solidFill>
                            <a:srgbClr val="000000"/>
                          </a:solidFill>
                          <a:latin typeface="Calibri"/>
                        </a:rPr>
                        <a:t>9</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Soi Mau Khoa</a:t>
                      </a:r>
                    </a:p>
                  </a:txBody>
                  <a:tcPr marL="9525" marR="9525" marT="9525" marB="0" anchor="b"/>
                </a:tc>
              </a:tr>
              <a:tr h="316832">
                <a:tc>
                  <a:txBody>
                    <a:bodyPr/>
                    <a:lstStyle/>
                    <a:p>
                      <a:pPr algn="ctr" fontAlgn="b"/>
                      <a:r>
                        <a:rPr lang="en-US" sz="1400" b="0" i="0" u="none" strike="noStrike" dirty="0" smtClean="0">
                          <a:solidFill>
                            <a:srgbClr val="000000"/>
                          </a:solidFill>
                          <a:latin typeface="Calibri"/>
                        </a:rPr>
                        <a:t>10</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smtClean="0">
                          <a:solidFill>
                            <a:srgbClr val="000000"/>
                          </a:solidFill>
                          <a:latin typeface="Calibri"/>
                        </a:rPr>
                        <a:t>Para</a:t>
                      </a:r>
                      <a:endParaRPr lang="en-US" sz="1400" b="0" i="0" u="none" strike="noStrike" dirty="0">
                        <a:solidFill>
                          <a:srgbClr val="000000"/>
                        </a:solidFill>
                        <a:latin typeface="Calibri"/>
                      </a:endParaRPr>
                    </a:p>
                  </a:txBody>
                  <a:tcPr marL="9525" marR="9525" marT="9525" marB="0" anchor="b"/>
                </a:tc>
              </a:tr>
              <a:tr h="316832">
                <a:tc>
                  <a:txBody>
                    <a:bodyPr/>
                    <a:lstStyle/>
                    <a:p>
                      <a:pPr algn="ctr" fontAlgn="b"/>
                      <a:r>
                        <a:rPr lang="en-US" sz="1400" b="0" i="0" u="none" strike="noStrike" dirty="0" smtClean="0">
                          <a:solidFill>
                            <a:srgbClr val="000000"/>
                          </a:solidFill>
                          <a:latin typeface="Calibri"/>
                        </a:rPr>
                        <a:t>11</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Khao Pae Aw</a:t>
                      </a:r>
                    </a:p>
                  </a:txBody>
                  <a:tcPr marL="9525" marR="9525" marT="9525" marB="0" anchor="b"/>
                </a:tc>
              </a:tr>
              <a:tr h="316832">
                <a:tc>
                  <a:txBody>
                    <a:bodyPr/>
                    <a:lstStyle/>
                    <a:p>
                      <a:pPr algn="ctr" fontAlgn="b"/>
                      <a:r>
                        <a:rPr lang="en-US" sz="1400" b="0" i="0" u="none" strike="noStrike" dirty="0" smtClean="0">
                          <a:solidFill>
                            <a:srgbClr val="000000"/>
                          </a:solidFill>
                          <a:latin typeface="Calibri"/>
                        </a:rPr>
                        <a:t>12</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Khoa Bangkoo</a:t>
                      </a:r>
                    </a:p>
                  </a:txBody>
                  <a:tcPr marL="9525" marR="9525" marT="9525" marB="0" anchor="b"/>
                </a:tc>
              </a:tr>
              <a:tr h="316832">
                <a:tc>
                  <a:txBody>
                    <a:bodyPr/>
                    <a:lstStyle/>
                    <a:p>
                      <a:pPr algn="ctr" fontAlgn="b"/>
                      <a:r>
                        <a:rPr lang="en-US" sz="1400" b="0" i="0" u="none" strike="noStrike" dirty="0" smtClean="0">
                          <a:solidFill>
                            <a:srgbClr val="000000"/>
                          </a:solidFill>
                          <a:latin typeface="Calibri"/>
                        </a:rPr>
                        <a:t>13</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Bang Thao</a:t>
                      </a:r>
                    </a:p>
                  </a:txBody>
                  <a:tcPr marL="9525" marR="9525" marT="9525" marB="0" anchor="b"/>
                </a:tc>
              </a:tr>
              <a:tr h="316832">
                <a:tc>
                  <a:txBody>
                    <a:bodyPr/>
                    <a:lstStyle/>
                    <a:p>
                      <a:pPr algn="ctr" fontAlgn="b"/>
                      <a:r>
                        <a:rPr lang="en-US" sz="1400" b="0" i="0" u="none" strike="noStrike" dirty="0" smtClean="0">
                          <a:solidFill>
                            <a:srgbClr val="000000"/>
                          </a:solidFill>
                          <a:latin typeface="Calibri"/>
                        </a:rPr>
                        <a:t>14</a:t>
                      </a:r>
                      <a:endParaRPr lang="en-US" sz="1400" b="0" i="0" u="none" strike="noStrike" dirty="0">
                        <a:solidFill>
                          <a:srgbClr val="000000"/>
                        </a:solidFill>
                        <a:latin typeface="Calibri"/>
                      </a:endParaRPr>
                    </a:p>
                  </a:txBody>
                  <a:tcPr marL="9525" marR="9525" marT="9525" marB="0" anchor="b"/>
                </a:tc>
                <a:tc>
                  <a:txBody>
                    <a:bodyPr/>
                    <a:lstStyle/>
                    <a:p>
                      <a:pPr algn="l" fontAlgn="b"/>
                      <a:r>
                        <a:rPr lang="en-US" sz="1400" b="0" i="0" u="none" strike="noStrike" dirty="0">
                          <a:solidFill>
                            <a:srgbClr val="000000"/>
                          </a:solidFill>
                          <a:latin typeface="Calibri"/>
                        </a:rPr>
                        <a:t>Nam Tok Ton Sai</a:t>
                      </a:r>
                    </a:p>
                  </a:txBody>
                  <a:tcPr marL="9525" marR="9525" marT="9525" marB="0" anchor="b"/>
                </a:tc>
              </a:tr>
              <a:tr h="316832">
                <a:tc>
                  <a:txBody>
                    <a:bodyPr/>
                    <a:lstStyle/>
                    <a:p>
                      <a:pPr algn="ctr"/>
                      <a:r>
                        <a:rPr lang="en-GB" sz="1400" dirty="0" smtClean="0"/>
                        <a:t>15</a:t>
                      </a:r>
                      <a:endParaRPr lang="en-GB" dirty="0"/>
                    </a:p>
                  </a:txBody>
                  <a:tcPr marL="9525" marR="9525" marT="9525" marB="0" anchor="b"/>
                </a:tc>
                <a:tc>
                  <a:txBody>
                    <a:bodyPr/>
                    <a:lstStyle/>
                    <a:p>
                      <a:pPr algn="l" fontAlgn="b"/>
                      <a:r>
                        <a:rPr lang="en-US" sz="1400" b="0" i="0" u="none" strike="noStrike" dirty="0">
                          <a:solidFill>
                            <a:srgbClr val="000000"/>
                          </a:solidFill>
                          <a:latin typeface="Calibri"/>
                        </a:rPr>
                        <a:t>Luang Pu Supa Temple</a:t>
                      </a:r>
                    </a:p>
                  </a:txBody>
                  <a:tcPr marL="9525" marR="9525" marT="9525" marB="0" anchor="b"/>
                </a:tc>
              </a:tr>
            </a:tbl>
          </a:graphicData>
        </a:graphic>
      </p:graphicFrame>
      <p:grpSp>
        <p:nvGrpSpPr>
          <p:cNvPr id="3" name="Group 72"/>
          <p:cNvGrpSpPr>
            <a:grpSpLocks/>
          </p:cNvGrpSpPr>
          <p:nvPr/>
        </p:nvGrpSpPr>
        <p:grpSpPr bwMode="auto">
          <a:xfrm>
            <a:off x="5715000" y="0"/>
            <a:ext cx="3429000" cy="6858000"/>
            <a:chOff x="3600" y="0"/>
            <a:chExt cx="2160" cy="4320"/>
          </a:xfrm>
        </p:grpSpPr>
        <p:pic>
          <p:nvPicPr>
            <p:cNvPr id="14337" name="Picture 6"/>
            <p:cNvPicPr>
              <a:picLocks noChangeAspect="1" noChangeArrowheads="1"/>
            </p:cNvPicPr>
            <p:nvPr/>
          </p:nvPicPr>
          <p:blipFill>
            <a:blip r:embed="rId2" cstate="screen"/>
            <a:srcRect/>
            <a:stretch>
              <a:fillRect/>
            </a:stretch>
          </p:blipFill>
          <p:spPr bwMode="auto">
            <a:xfrm>
              <a:off x="3600" y="0"/>
              <a:ext cx="2160" cy="4320"/>
            </a:xfrm>
            <a:prstGeom prst="rect">
              <a:avLst/>
            </a:prstGeom>
            <a:noFill/>
            <a:ln w="9525">
              <a:noFill/>
              <a:miter lim="800000"/>
              <a:headEnd/>
              <a:tailEnd/>
            </a:ln>
          </p:spPr>
        </p:pic>
        <p:sp>
          <p:nvSpPr>
            <p:cNvPr id="6" name="Oval 5"/>
            <p:cNvSpPr/>
            <p:nvPr/>
          </p:nvSpPr>
          <p:spPr>
            <a:xfrm>
              <a:off x="4080" y="2688"/>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1</a:t>
              </a:r>
              <a:endParaRPr lang="en-GB" b="1" dirty="0"/>
            </a:p>
          </p:txBody>
        </p:sp>
        <p:sp>
          <p:nvSpPr>
            <p:cNvPr id="8" name="Oval 7"/>
            <p:cNvSpPr/>
            <p:nvPr/>
          </p:nvSpPr>
          <p:spPr>
            <a:xfrm>
              <a:off x="5424" y="2880"/>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2</a:t>
              </a:r>
              <a:endParaRPr lang="en-GB" b="1" dirty="0"/>
            </a:p>
          </p:txBody>
        </p:sp>
        <p:sp>
          <p:nvSpPr>
            <p:cNvPr id="9" name="Oval 8"/>
            <p:cNvSpPr/>
            <p:nvPr/>
          </p:nvSpPr>
          <p:spPr>
            <a:xfrm>
              <a:off x="5136" y="2976"/>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3</a:t>
              </a:r>
              <a:endParaRPr lang="en-GB" b="1" dirty="0"/>
            </a:p>
          </p:txBody>
        </p:sp>
        <p:sp>
          <p:nvSpPr>
            <p:cNvPr id="10" name="Oval 9"/>
            <p:cNvSpPr/>
            <p:nvPr/>
          </p:nvSpPr>
          <p:spPr>
            <a:xfrm>
              <a:off x="4176" y="1344"/>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4</a:t>
              </a:r>
              <a:endParaRPr lang="en-GB" b="1" dirty="0"/>
            </a:p>
          </p:txBody>
        </p:sp>
        <p:sp>
          <p:nvSpPr>
            <p:cNvPr id="11" name="Oval 10"/>
            <p:cNvSpPr/>
            <p:nvPr/>
          </p:nvSpPr>
          <p:spPr>
            <a:xfrm>
              <a:off x="4416" y="3792"/>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5</a:t>
              </a:r>
              <a:endParaRPr lang="en-GB" b="1" dirty="0"/>
            </a:p>
          </p:txBody>
        </p:sp>
        <p:sp>
          <p:nvSpPr>
            <p:cNvPr id="12" name="Oval 11"/>
            <p:cNvSpPr/>
            <p:nvPr/>
          </p:nvSpPr>
          <p:spPr>
            <a:xfrm>
              <a:off x="4608" y="2208"/>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6</a:t>
              </a:r>
              <a:endParaRPr lang="en-GB" b="1" dirty="0"/>
            </a:p>
          </p:txBody>
        </p:sp>
        <p:sp>
          <p:nvSpPr>
            <p:cNvPr id="13" name="Oval 12"/>
            <p:cNvSpPr/>
            <p:nvPr/>
          </p:nvSpPr>
          <p:spPr>
            <a:xfrm>
              <a:off x="4224" y="3264"/>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7</a:t>
              </a:r>
              <a:endParaRPr lang="en-GB" b="1" dirty="0"/>
            </a:p>
          </p:txBody>
        </p:sp>
        <p:sp>
          <p:nvSpPr>
            <p:cNvPr id="14" name="Oval 13"/>
            <p:cNvSpPr/>
            <p:nvPr/>
          </p:nvSpPr>
          <p:spPr>
            <a:xfrm>
              <a:off x="4512" y="3216"/>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8</a:t>
              </a:r>
              <a:endParaRPr lang="en-GB" b="1" dirty="0"/>
            </a:p>
          </p:txBody>
        </p:sp>
        <p:sp>
          <p:nvSpPr>
            <p:cNvPr id="15" name="Oval 14"/>
            <p:cNvSpPr/>
            <p:nvPr/>
          </p:nvSpPr>
          <p:spPr>
            <a:xfrm>
              <a:off x="4272" y="576"/>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9</a:t>
              </a:r>
              <a:endParaRPr lang="en-GB" b="1" dirty="0"/>
            </a:p>
          </p:txBody>
        </p:sp>
        <p:sp>
          <p:nvSpPr>
            <p:cNvPr id="16" name="Oval 15"/>
            <p:cNvSpPr/>
            <p:nvPr/>
          </p:nvSpPr>
          <p:spPr>
            <a:xfrm>
              <a:off x="4992" y="1536"/>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10</a:t>
              </a:r>
              <a:endParaRPr lang="en-GB" b="1" dirty="0"/>
            </a:p>
          </p:txBody>
        </p:sp>
        <p:sp>
          <p:nvSpPr>
            <p:cNvPr id="17" name="Oval 16"/>
            <p:cNvSpPr/>
            <p:nvPr/>
          </p:nvSpPr>
          <p:spPr>
            <a:xfrm>
              <a:off x="4176" y="1920"/>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11</a:t>
              </a:r>
              <a:endParaRPr lang="en-GB" b="1" dirty="0"/>
            </a:p>
          </p:txBody>
        </p:sp>
        <p:sp>
          <p:nvSpPr>
            <p:cNvPr id="18" name="Oval 17"/>
            <p:cNvSpPr/>
            <p:nvPr/>
          </p:nvSpPr>
          <p:spPr>
            <a:xfrm>
              <a:off x="4368" y="2256"/>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12</a:t>
              </a:r>
              <a:endParaRPr lang="en-GB" b="1" dirty="0"/>
            </a:p>
          </p:txBody>
        </p:sp>
        <p:sp>
          <p:nvSpPr>
            <p:cNvPr id="19" name="Oval 18"/>
            <p:cNvSpPr/>
            <p:nvPr/>
          </p:nvSpPr>
          <p:spPr>
            <a:xfrm>
              <a:off x="4704" y="1728"/>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14</a:t>
              </a:r>
              <a:endParaRPr lang="en-GB" b="1" dirty="0"/>
            </a:p>
          </p:txBody>
        </p:sp>
        <p:sp>
          <p:nvSpPr>
            <p:cNvPr id="20" name="Oval 19"/>
            <p:cNvSpPr/>
            <p:nvPr/>
          </p:nvSpPr>
          <p:spPr>
            <a:xfrm>
              <a:off x="4368" y="3504"/>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GB" sz="1100" b="1" dirty="0"/>
                <a:t>15</a:t>
              </a:r>
              <a:endParaRPr lang="en-GB" b="1" dirty="0"/>
            </a:p>
          </p:txBody>
        </p:sp>
        <p:sp>
          <p:nvSpPr>
            <p:cNvPr id="2" name="Oval 17"/>
            <p:cNvSpPr/>
            <p:nvPr/>
          </p:nvSpPr>
          <p:spPr>
            <a:xfrm>
              <a:off x="4128" y="2112"/>
              <a:ext cx="144" cy="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100" b="1" dirty="0">
                  <a:solidFill>
                    <a:srgbClr val="FFFFFF"/>
                  </a:solidFill>
                  <a:cs typeface="Arial" charset="0"/>
                </a:rPr>
                <a:t>13</a:t>
              </a:r>
              <a:endParaRPr lang="en-GB" b="1" dirty="0">
                <a:solidFill>
                  <a:srgbClr val="FFFFFF"/>
                </a:solidFill>
                <a:cs typeface="Arial"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Sampling and Sample Size</a:t>
            </a:r>
            <a:endParaRPr lang="en-GB" dirty="0"/>
          </a:p>
        </p:txBody>
      </p:sp>
      <p:sp>
        <p:nvSpPr>
          <p:cNvPr id="3" name="Content Placeholder 2"/>
          <p:cNvSpPr>
            <a:spLocks noGrp="1"/>
          </p:cNvSpPr>
          <p:nvPr>
            <p:ph idx="1"/>
          </p:nvPr>
        </p:nvSpPr>
        <p:spPr>
          <a:xfrm>
            <a:off x="457200" y="1143002"/>
            <a:ext cx="7772400" cy="5181598"/>
          </a:xfrm>
        </p:spPr>
        <p:txBody>
          <a:bodyPr>
            <a:noAutofit/>
          </a:bodyPr>
          <a:lstStyle/>
          <a:p>
            <a:pPr marL="344488" indent="-344488" algn="just">
              <a:spcBef>
                <a:spcPct val="0"/>
              </a:spcBef>
              <a:spcAft>
                <a:spcPct val="25000"/>
              </a:spcAft>
            </a:pPr>
            <a:r>
              <a:rPr lang="en-US" sz="1600" dirty="0" smtClean="0"/>
              <a:t>Random selection of households within the pre-selected migrant camps and Thai communities</a:t>
            </a:r>
          </a:p>
          <a:p>
            <a:pPr marL="344488" indent="-344488" algn="just">
              <a:spcBef>
                <a:spcPct val="0"/>
              </a:spcBef>
              <a:spcAft>
                <a:spcPct val="25000"/>
              </a:spcAft>
            </a:pPr>
            <a:r>
              <a:rPr lang="en-US" sz="1600" dirty="0" smtClean="0"/>
              <a:t>Fieldwork from 11 October until 16 November</a:t>
            </a:r>
          </a:p>
          <a:p>
            <a:pPr marL="344488" indent="-344488" algn="just">
              <a:spcBef>
                <a:spcPct val="0"/>
              </a:spcBef>
              <a:spcAft>
                <a:spcPct val="25000"/>
              </a:spcAft>
            </a:pPr>
            <a:r>
              <a:rPr lang="en-US" sz="1600" dirty="0" smtClean="0"/>
              <a:t>Quota sampling for good representation across industry and malaria transmission risk (input from Malaria Unit)</a:t>
            </a:r>
            <a:endParaRPr lang="en-US" sz="1400" dirty="0" smtClean="0"/>
          </a:p>
        </p:txBody>
      </p:sp>
      <p:graphicFrame>
        <p:nvGraphicFramePr>
          <p:cNvPr id="4" name="Table 3"/>
          <p:cNvGraphicFramePr>
            <a:graphicFrameLocks noGrp="1"/>
          </p:cNvGraphicFramePr>
          <p:nvPr/>
        </p:nvGraphicFramePr>
        <p:xfrm>
          <a:off x="1219200" y="2895600"/>
          <a:ext cx="6781800" cy="2667000"/>
        </p:xfrm>
        <a:graphic>
          <a:graphicData uri="http://schemas.openxmlformats.org/drawingml/2006/table">
            <a:tbl>
              <a:tblPr firstRow="1" bandRow="1">
                <a:tableStyleId>{5C22544A-7EE6-4342-B048-85BDC9FD1C3A}</a:tableStyleId>
              </a:tblPr>
              <a:tblGrid>
                <a:gridCol w="1373530"/>
                <a:gridCol w="1030146"/>
                <a:gridCol w="987224"/>
                <a:gridCol w="1330606"/>
                <a:gridCol w="1201838"/>
                <a:gridCol w="858456"/>
              </a:tblGrid>
              <a:tr h="1143000">
                <a:tc>
                  <a:txBody>
                    <a:bodyPr/>
                    <a:lstStyle/>
                    <a:p>
                      <a:pPr marL="0" marR="0" algn="just">
                        <a:spcBef>
                          <a:spcPts val="0"/>
                        </a:spcBef>
                        <a:spcAft>
                          <a:spcPts val="0"/>
                        </a:spcAft>
                      </a:pPr>
                      <a:endParaRPr lang="en-GB" sz="1600" b="1" dirty="0" smtClean="0">
                        <a:latin typeface="+mn-lt"/>
                        <a:ea typeface="Times New Roman"/>
                        <a:cs typeface="Arial" pitchFamily="34" charset="0"/>
                      </a:endParaRPr>
                    </a:p>
                    <a:p>
                      <a:pPr marL="0" marR="0" algn="just">
                        <a:spcBef>
                          <a:spcPts val="0"/>
                        </a:spcBef>
                        <a:spcAft>
                          <a:spcPts val="0"/>
                        </a:spcAft>
                      </a:pPr>
                      <a:r>
                        <a:rPr lang="en-GB" sz="1600" b="1" dirty="0" smtClean="0">
                          <a:latin typeface="+mn-lt"/>
                          <a:ea typeface="Times New Roman"/>
                          <a:cs typeface="Arial" pitchFamily="34" charset="0"/>
                        </a:rPr>
                        <a:t>Malaria </a:t>
                      </a:r>
                      <a:r>
                        <a:rPr lang="en-GB" sz="1600" b="1" dirty="0">
                          <a:latin typeface="+mn-lt"/>
                          <a:ea typeface="Times New Roman"/>
                          <a:cs typeface="Arial" pitchFamily="34" charset="0"/>
                        </a:rPr>
                        <a:t>Transmission Risk</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r>
                        <a:rPr lang="en-GB" sz="1600" b="1" dirty="0" smtClean="0">
                          <a:latin typeface="+mn-lt"/>
                          <a:ea typeface="Times New Roman"/>
                          <a:cs typeface="Arial" pitchFamily="34" charset="0"/>
                        </a:rPr>
                        <a:t>Migrant Rubber </a:t>
                      </a:r>
                      <a:r>
                        <a:rPr lang="en-GB" sz="1600" b="1" dirty="0">
                          <a:latin typeface="+mn-lt"/>
                          <a:ea typeface="Times New Roman"/>
                          <a:cs typeface="Arial" pitchFamily="34" charset="0"/>
                        </a:rPr>
                        <a:t>Tapping</a:t>
                      </a:r>
                      <a:endParaRPr lang="en-US" sz="1600" dirty="0">
                        <a:latin typeface="+mn-lt"/>
                        <a:ea typeface="Times New Roman"/>
                        <a:cs typeface="Arial" pitchFamily="34" charset="0"/>
                      </a:endParaRPr>
                    </a:p>
                    <a:p>
                      <a:pPr marL="0" marR="0" algn="ctr">
                        <a:spcBef>
                          <a:spcPts val="0"/>
                        </a:spcBef>
                        <a:spcAft>
                          <a:spcPts val="0"/>
                        </a:spcAft>
                      </a:pPr>
                      <a:r>
                        <a:rPr lang="en-GB" sz="1600" b="1" dirty="0">
                          <a:latin typeface="+mn-lt"/>
                          <a:ea typeface="Times New Roman"/>
                          <a:cs typeface="Arial" pitchFamily="34" charset="0"/>
                        </a:rPr>
                        <a:t>(n)</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endParaRPr lang="en-US" sz="1600" dirty="0">
                        <a:latin typeface="+mn-lt"/>
                        <a:ea typeface="Times New Roman"/>
                        <a:cs typeface="Arial" pitchFamily="34" charset="0"/>
                      </a:endParaRPr>
                    </a:p>
                    <a:p>
                      <a:pPr marL="0" marR="0" algn="ctr">
                        <a:spcBef>
                          <a:spcPts val="0"/>
                        </a:spcBef>
                        <a:spcAft>
                          <a:spcPts val="0"/>
                        </a:spcAft>
                      </a:pPr>
                      <a:r>
                        <a:rPr lang="en-GB" sz="1600" b="1" dirty="0" smtClean="0">
                          <a:latin typeface="+mn-lt"/>
                          <a:ea typeface="Times New Roman"/>
                          <a:cs typeface="Arial" pitchFamily="34" charset="0"/>
                        </a:rPr>
                        <a:t>Migrant Fishing</a:t>
                      </a:r>
                      <a:endParaRPr lang="en-US" sz="1600" dirty="0">
                        <a:latin typeface="+mn-lt"/>
                        <a:ea typeface="Times New Roman"/>
                        <a:cs typeface="Arial" pitchFamily="34" charset="0"/>
                      </a:endParaRPr>
                    </a:p>
                    <a:p>
                      <a:pPr marL="0" marR="0" algn="ctr">
                        <a:spcBef>
                          <a:spcPts val="0"/>
                        </a:spcBef>
                        <a:spcAft>
                          <a:spcPts val="0"/>
                        </a:spcAft>
                      </a:pPr>
                      <a:r>
                        <a:rPr lang="en-GB" sz="1600" b="1" dirty="0">
                          <a:latin typeface="+mn-lt"/>
                          <a:ea typeface="Times New Roman"/>
                          <a:cs typeface="Arial" pitchFamily="34" charset="0"/>
                        </a:rPr>
                        <a:t>(n)</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endParaRPr lang="en-US" sz="1600" dirty="0">
                        <a:latin typeface="+mn-lt"/>
                        <a:ea typeface="Times New Roman"/>
                        <a:cs typeface="Arial" pitchFamily="34" charset="0"/>
                      </a:endParaRPr>
                    </a:p>
                    <a:p>
                      <a:pPr marL="0" marR="0" algn="ctr">
                        <a:spcBef>
                          <a:spcPts val="0"/>
                        </a:spcBef>
                        <a:spcAft>
                          <a:spcPts val="0"/>
                        </a:spcAft>
                      </a:pPr>
                      <a:r>
                        <a:rPr lang="en-GB" sz="1600" b="1" dirty="0" smtClean="0">
                          <a:latin typeface="+mn-lt"/>
                          <a:ea typeface="Times New Roman"/>
                          <a:cs typeface="Arial" pitchFamily="34" charset="0"/>
                        </a:rPr>
                        <a:t>Migrant Construction</a:t>
                      </a:r>
                      <a:endParaRPr lang="en-US" sz="1600" dirty="0">
                        <a:latin typeface="+mn-lt"/>
                        <a:ea typeface="Times New Roman"/>
                        <a:cs typeface="Arial" pitchFamily="34" charset="0"/>
                      </a:endParaRPr>
                    </a:p>
                    <a:p>
                      <a:pPr marL="0" marR="0" algn="ctr">
                        <a:spcBef>
                          <a:spcPts val="0"/>
                        </a:spcBef>
                        <a:spcAft>
                          <a:spcPts val="0"/>
                        </a:spcAft>
                      </a:pPr>
                      <a:r>
                        <a:rPr lang="en-GB" sz="1600" b="1" dirty="0">
                          <a:latin typeface="+mn-lt"/>
                          <a:ea typeface="Times New Roman"/>
                          <a:cs typeface="Arial" pitchFamily="34" charset="0"/>
                        </a:rPr>
                        <a:t>(n)</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endParaRPr lang="en-US" sz="1600" dirty="0" smtClean="0">
                        <a:latin typeface="+mn-lt"/>
                        <a:ea typeface="Times New Roman"/>
                        <a:cs typeface="Arial" pitchFamily="34" charset="0"/>
                      </a:endParaRPr>
                    </a:p>
                    <a:p>
                      <a:pPr marL="0" marR="0" algn="ctr">
                        <a:spcBef>
                          <a:spcPts val="0"/>
                        </a:spcBef>
                        <a:spcAft>
                          <a:spcPts val="0"/>
                        </a:spcAft>
                      </a:pPr>
                      <a:r>
                        <a:rPr lang="en-US" sz="1600" dirty="0" smtClean="0">
                          <a:latin typeface="+mn-lt"/>
                          <a:ea typeface="Times New Roman"/>
                          <a:cs typeface="Arial" pitchFamily="34" charset="0"/>
                        </a:rPr>
                        <a:t>Thai Community</a:t>
                      </a:r>
                    </a:p>
                    <a:p>
                      <a:pPr marL="0" marR="0" algn="ctr">
                        <a:spcBef>
                          <a:spcPts val="0"/>
                        </a:spcBef>
                        <a:spcAft>
                          <a:spcPts val="0"/>
                        </a:spcAft>
                      </a:pPr>
                      <a:r>
                        <a:rPr lang="en-US" sz="1600" dirty="0" smtClean="0">
                          <a:latin typeface="+mn-lt"/>
                          <a:ea typeface="Times New Roman"/>
                          <a:cs typeface="Arial" pitchFamily="34" charset="0"/>
                        </a:rPr>
                        <a:t>(n)</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endParaRPr lang="en-US" sz="1600" dirty="0">
                        <a:latin typeface="+mn-lt"/>
                        <a:ea typeface="Times New Roman"/>
                        <a:cs typeface="Arial" pitchFamily="34" charset="0"/>
                      </a:endParaRPr>
                    </a:p>
                    <a:p>
                      <a:pPr marL="0" marR="0" algn="ctr">
                        <a:spcBef>
                          <a:spcPts val="0"/>
                        </a:spcBef>
                        <a:spcAft>
                          <a:spcPts val="0"/>
                        </a:spcAft>
                      </a:pPr>
                      <a:endParaRPr lang="en-GB" sz="1600" b="1" dirty="0" smtClean="0">
                        <a:latin typeface="+mn-lt"/>
                        <a:ea typeface="Times New Roman"/>
                        <a:cs typeface="Arial" pitchFamily="34" charset="0"/>
                      </a:endParaRPr>
                    </a:p>
                    <a:p>
                      <a:pPr marL="0" marR="0" algn="ctr">
                        <a:spcBef>
                          <a:spcPts val="0"/>
                        </a:spcBef>
                        <a:spcAft>
                          <a:spcPts val="0"/>
                        </a:spcAft>
                      </a:pPr>
                      <a:r>
                        <a:rPr lang="en-GB" sz="1600" b="1" dirty="0" smtClean="0">
                          <a:latin typeface="+mn-lt"/>
                          <a:ea typeface="Times New Roman"/>
                          <a:cs typeface="Arial" pitchFamily="34" charset="0"/>
                        </a:rPr>
                        <a:t>Total</a:t>
                      </a:r>
                      <a:endParaRPr lang="en-US" sz="1600" dirty="0">
                        <a:latin typeface="+mn-lt"/>
                        <a:ea typeface="Times New Roman"/>
                        <a:cs typeface="Arial" pitchFamily="34" charset="0"/>
                      </a:endParaRPr>
                    </a:p>
                    <a:p>
                      <a:pPr marL="0" marR="0" algn="ctr">
                        <a:spcBef>
                          <a:spcPts val="0"/>
                        </a:spcBef>
                        <a:spcAft>
                          <a:spcPts val="0"/>
                        </a:spcAft>
                      </a:pPr>
                      <a:r>
                        <a:rPr lang="en-GB" sz="1600" b="1" dirty="0">
                          <a:latin typeface="+mn-lt"/>
                          <a:ea typeface="Times New Roman"/>
                          <a:cs typeface="Arial" pitchFamily="34" charset="0"/>
                        </a:rPr>
                        <a:t>(n)</a:t>
                      </a:r>
                      <a:endParaRPr lang="en-US" sz="1600" dirty="0">
                        <a:latin typeface="+mn-lt"/>
                        <a:ea typeface="Times New Roman"/>
                        <a:cs typeface="Arial" pitchFamily="34" charset="0"/>
                      </a:endParaRPr>
                    </a:p>
                  </a:txBody>
                  <a:tcPr marL="68580" marR="68580" marT="0" marB="0"/>
                </a:tc>
              </a:tr>
              <a:tr h="381000">
                <a:tc>
                  <a:txBody>
                    <a:bodyPr/>
                    <a:lstStyle/>
                    <a:p>
                      <a:pPr marL="0" marR="0" algn="just">
                        <a:spcBef>
                          <a:spcPts val="0"/>
                        </a:spcBef>
                        <a:spcAft>
                          <a:spcPts val="0"/>
                        </a:spcAft>
                      </a:pPr>
                      <a:r>
                        <a:rPr lang="en-GB" sz="1600" b="1" dirty="0">
                          <a:latin typeface="+mn-lt"/>
                          <a:ea typeface="Times New Roman"/>
                          <a:cs typeface="Arial" pitchFamily="34" charset="0"/>
                        </a:rPr>
                        <a:t>High</a:t>
                      </a:r>
                      <a:endParaRPr lang="en-US" sz="1600" dirty="0">
                        <a:latin typeface="+mn-lt"/>
                        <a:ea typeface="Times New Roman"/>
                        <a:cs typeface="Arial" pitchFamily="34" charset="0"/>
                      </a:endParaRPr>
                    </a:p>
                  </a:txBody>
                  <a:tcPr marL="68580" marR="68580" marT="0" marB="0"/>
                </a:tc>
                <a:tc>
                  <a:txBody>
                    <a:bodyPr/>
                    <a:lstStyle/>
                    <a:p>
                      <a:pPr algn="ctr"/>
                      <a:r>
                        <a:rPr lang="en-GB" sz="1600" dirty="0" smtClean="0">
                          <a:latin typeface="+mn-lt"/>
                        </a:rPr>
                        <a:t>39</a:t>
                      </a:r>
                      <a:endParaRPr lang="en-GB" sz="1600" dirty="0">
                        <a:latin typeface="+mn-lt"/>
                      </a:endParaRPr>
                    </a:p>
                  </a:txBody>
                  <a:tcPr marL="68580" marR="68580" marT="0" marB="0"/>
                </a:tc>
                <a:tc>
                  <a:txBody>
                    <a:bodyPr/>
                    <a:lstStyle/>
                    <a:p>
                      <a:pPr algn="ctr"/>
                      <a:r>
                        <a:rPr lang="en-GB" sz="1600" dirty="0" smtClean="0">
                          <a:latin typeface="+mn-lt"/>
                        </a:rPr>
                        <a:t>10</a:t>
                      </a:r>
                      <a:endParaRPr lang="en-GB" sz="1600" dirty="0">
                        <a:latin typeface="+mn-lt"/>
                      </a:endParaRPr>
                    </a:p>
                  </a:txBody>
                  <a:tcPr marL="68580" marR="68580" marT="0" marB="0"/>
                </a:tc>
                <a:tc>
                  <a:txBody>
                    <a:bodyPr/>
                    <a:lstStyle/>
                    <a:p>
                      <a:pPr algn="ctr"/>
                      <a:r>
                        <a:rPr lang="en-GB" sz="1600" dirty="0" smtClean="0">
                          <a:latin typeface="+mn-lt"/>
                        </a:rPr>
                        <a:t>100</a:t>
                      </a:r>
                      <a:endParaRPr lang="en-GB" sz="1600" dirty="0">
                        <a:latin typeface="+mn-lt"/>
                      </a:endParaRPr>
                    </a:p>
                  </a:txBody>
                  <a:tcPr marL="68580" marR="68580" marT="0" marB="0"/>
                </a:tc>
                <a:tc>
                  <a:txBody>
                    <a:bodyPr/>
                    <a:lstStyle/>
                    <a:p>
                      <a:pPr marL="0" marR="0" algn="ctr">
                        <a:spcBef>
                          <a:spcPts val="0"/>
                        </a:spcBef>
                        <a:spcAft>
                          <a:spcPts val="0"/>
                        </a:spcAft>
                      </a:pPr>
                      <a:r>
                        <a:rPr lang="en-US" sz="1600" dirty="0" smtClean="0">
                          <a:latin typeface="+mn-lt"/>
                          <a:ea typeface="Times New Roman"/>
                          <a:cs typeface="Arial" pitchFamily="34" charset="0"/>
                        </a:rPr>
                        <a:t>200</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r>
                        <a:rPr lang="en-GB" sz="1600" b="1" dirty="0" smtClean="0">
                          <a:latin typeface="+mn-lt"/>
                          <a:ea typeface="Times New Roman"/>
                          <a:cs typeface="Arial" pitchFamily="34" charset="0"/>
                        </a:rPr>
                        <a:t>349</a:t>
                      </a:r>
                      <a:endParaRPr lang="en-US" sz="1600" dirty="0">
                        <a:latin typeface="+mn-lt"/>
                        <a:ea typeface="Times New Roman"/>
                        <a:cs typeface="Arial" pitchFamily="34" charset="0"/>
                      </a:endParaRPr>
                    </a:p>
                  </a:txBody>
                  <a:tcPr marL="68580" marR="68580" marT="0" marB="0"/>
                </a:tc>
              </a:tr>
              <a:tr h="381000">
                <a:tc>
                  <a:txBody>
                    <a:bodyPr/>
                    <a:lstStyle/>
                    <a:p>
                      <a:pPr marL="0" marR="0" algn="just">
                        <a:spcBef>
                          <a:spcPts val="0"/>
                        </a:spcBef>
                        <a:spcAft>
                          <a:spcPts val="0"/>
                        </a:spcAft>
                      </a:pPr>
                      <a:r>
                        <a:rPr lang="en-GB" sz="1600" b="1" dirty="0">
                          <a:latin typeface="+mn-lt"/>
                          <a:ea typeface="Times New Roman"/>
                          <a:cs typeface="Arial" pitchFamily="34" charset="0"/>
                        </a:rPr>
                        <a:t>Moderate</a:t>
                      </a:r>
                      <a:endParaRPr lang="en-US" sz="1600" dirty="0">
                        <a:latin typeface="+mn-lt"/>
                        <a:ea typeface="Times New Roman"/>
                        <a:cs typeface="Arial" pitchFamily="34" charset="0"/>
                      </a:endParaRPr>
                    </a:p>
                  </a:txBody>
                  <a:tcPr marL="68580" marR="68580" marT="0" marB="0"/>
                </a:tc>
                <a:tc>
                  <a:txBody>
                    <a:bodyPr/>
                    <a:lstStyle/>
                    <a:p>
                      <a:pPr algn="ctr"/>
                      <a:r>
                        <a:rPr lang="en-GB" sz="1600" dirty="0" smtClean="0">
                          <a:latin typeface="+mn-lt"/>
                        </a:rPr>
                        <a:t>50</a:t>
                      </a:r>
                      <a:endParaRPr lang="en-GB" sz="1600" dirty="0">
                        <a:latin typeface="+mn-lt"/>
                      </a:endParaRPr>
                    </a:p>
                  </a:txBody>
                  <a:tcPr marL="68580" marR="68580" marT="0" marB="0"/>
                </a:tc>
                <a:tc>
                  <a:txBody>
                    <a:bodyPr/>
                    <a:lstStyle/>
                    <a:p>
                      <a:pPr algn="ctr"/>
                      <a:r>
                        <a:rPr lang="en-GB" sz="1600" dirty="0" smtClean="0">
                          <a:latin typeface="+mn-lt"/>
                        </a:rPr>
                        <a:t>45</a:t>
                      </a:r>
                      <a:endParaRPr lang="en-GB" sz="1600" dirty="0">
                        <a:latin typeface="+mn-lt"/>
                      </a:endParaRPr>
                    </a:p>
                  </a:txBody>
                  <a:tcPr marL="68580" marR="68580" marT="0" marB="0"/>
                </a:tc>
                <a:tc>
                  <a:txBody>
                    <a:bodyPr/>
                    <a:lstStyle/>
                    <a:p>
                      <a:pPr algn="ctr"/>
                      <a:r>
                        <a:rPr lang="en-GB" sz="1600" dirty="0" smtClean="0">
                          <a:latin typeface="+mn-lt"/>
                        </a:rPr>
                        <a:t>50</a:t>
                      </a:r>
                      <a:endParaRPr lang="en-GB" sz="1600" dirty="0">
                        <a:latin typeface="+mn-lt"/>
                      </a:endParaRPr>
                    </a:p>
                  </a:txBody>
                  <a:tcPr marL="68580" marR="68580" marT="0" marB="0"/>
                </a:tc>
                <a:tc>
                  <a:txBody>
                    <a:bodyPr/>
                    <a:lstStyle/>
                    <a:p>
                      <a:pPr marL="0" marR="0" algn="ctr">
                        <a:spcBef>
                          <a:spcPts val="0"/>
                        </a:spcBef>
                        <a:spcAft>
                          <a:spcPts val="0"/>
                        </a:spcAft>
                      </a:pPr>
                      <a:r>
                        <a:rPr lang="en-US" sz="1600" dirty="0" smtClean="0">
                          <a:latin typeface="+mn-lt"/>
                          <a:ea typeface="Times New Roman"/>
                          <a:cs typeface="Arial" pitchFamily="34" charset="0"/>
                        </a:rPr>
                        <a:t>100</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r>
                        <a:rPr lang="en-GB" sz="1600" b="1" dirty="0" smtClean="0">
                          <a:latin typeface="+mn-lt"/>
                          <a:ea typeface="Times New Roman"/>
                          <a:cs typeface="Arial" pitchFamily="34" charset="0"/>
                        </a:rPr>
                        <a:t>245</a:t>
                      </a:r>
                      <a:endParaRPr lang="en-US" sz="1600" dirty="0">
                        <a:latin typeface="+mn-lt"/>
                        <a:ea typeface="Times New Roman"/>
                        <a:cs typeface="Arial" pitchFamily="34" charset="0"/>
                      </a:endParaRPr>
                    </a:p>
                  </a:txBody>
                  <a:tcPr marL="68580" marR="68580" marT="0" marB="0"/>
                </a:tc>
              </a:tr>
              <a:tr h="381000">
                <a:tc>
                  <a:txBody>
                    <a:bodyPr/>
                    <a:lstStyle/>
                    <a:p>
                      <a:pPr marL="0" marR="0" algn="just">
                        <a:spcBef>
                          <a:spcPts val="0"/>
                        </a:spcBef>
                        <a:spcAft>
                          <a:spcPts val="0"/>
                        </a:spcAft>
                      </a:pPr>
                      <a:r>
                        <a:rPr lang="en-GB" sz="1600" b="1" dirty="0">
                          <a:latin typeface="+mn-lt"/>
                          <a:ea typeface="Times New Roman"/>
                          <a:cs typeface="Arial" pitchFamily="34" charset="0"/>
                        </a:rPr>
                        <a:t>Low</a:t>
                      </a:r>
                      <a:endParaRPr lang="en-US" sz="1600" dirty="0">
                        <a:latin typeface="+mn-lt"/>
                        <a:ea typeface="Times New Roman"/>
                        <a:cs typeface="Arial" pitchFamily="34" charset="0"/>
                      </a:endParaRPr>
                    </a:p>
                  </a:txBody>
                  <a:tcPr marL="68580" marR="68580" marT="0" marB="0"/>
                </a:tc>
                <a:tc>
                  <a:txBody>
                    <a:bodyPr/>
                    <a:lstStyle/>
                    <a:p>
                      <a:pPr algn="ctr"/>
                      <a:r>
                        <a:rPr lang="en-GB" sz="1600" dirty="0" smtClean="0">
                          <a:latin typeface="+mn-lt"/>
                        </a:rPr>
                        <a:t>11</a:t>
                      </a:r>
                      <a:endParaRPr lang="en-GB" sz="1600" dirty="0">
                        <a:latin typeface="+mn-lt"/>
                      </a:endParaRPr>
                    </a:p>
                  </a:txBody>
                  <a:tcPr marL="68580" marR="68580" marT="0" marB="0"/>
                </a:tc>
                <a:tc>
                  <a:txBody>
                    <a:bodyPr/>
                    <a:lstStyle/>
                    <a:p>
                      <a:pPr algn="ctr"/>
                      <a:r>
                        <a:rPr lang="en-GB" sz="1600" dirty="0" smtClean="0">
                          <a:latin typeface="+mn-lt"/>
                        </a:rPr>
                        <a:t>45</a:t>
                      </a:r>
                      <a:endParaRPr lang="en-GB" sz="1600" dirty="0">
                        <a:latin typeface="+mn-lt"/>
                      </a:endParaRPr>
                    </a:p>
                  </a:txBody>
                  <a:tcPr marL="68580" marR="68580" marT="0" marB="0"/>
                </a:tc>
                <a:tc>
                  <a:txBody>
                    <a:bodyPr/>
                    <a:lstStyle/>
                    <a:p>
                      <a:pPr algn="ctr"/>
                      <a:r>
                        <a:rPr lang="en-GB" sz="1600" dirty="0" smtClean="0">
                          <a:latin typeface="+mn-lt"/>
                        </a:rPr>
                        <a:t>50</a:t>
                      </a:r>
                      <a:endParaRPr lang="en-GB" sz="1600" dirty="0">
                        <a:latin typeface="+mn-lt"/>
                      </a:endParaRPr>
                    </a:p>
                  </a:txBody>
                  <a:tcPr marL="68580" marR="68580" marT="0" marB="0"/>
                </a:tc>
                <a:tc>
                  <a:txBody>
                    <a:bodyPr/>
                    <a:lstStyle/>
                    <a:p>
                      <a:pPr marL="0" marR="0" algn="ctr">
                        <a:spcBef>
                          <a:spcPts val="0"/>
                        </a:spcBef>
                        <a:spcAft>
                          <a:spcPts val="0"/>
                        </a:spcAft>
                      </a:pPr>
                      <a:r>
                        <a:rPr lang="en-US" sz="1600" dirty="0" smtClean="0">
                          <a:latin typeface="+mn-lt"/>
                          <a:ea typeface="Times New Roman"/>
                          <a:cs typeface="Arial" pitchFamily="34" charset="0"/>
                        </a:rPr>
                        <a:t>100</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r>
                        <a:rPr lang="en-GB" sz="1600" b="1" dirty="0" smtClean="0">
                          <a:latin typeface="+mn-lt"/>
                          <a:ea typeface="Times New Roman"/>
                          <a:cs typeface="Arial" pitchFamily="34" charset="0"/>
                        </a:rPr>
                        <a:t>206</a:t>
                      </a:r>
                      <a:endParaRPr lang="en-US" sz="1600" dirty="0">
                        <a:latin typeface="+mn-lt"/>
                        <a:ea typeface="Times New Roman"/>
                        <a:cs typeface="Arial" pitchFamily="34" charset="0"/>
                      </a:endParaRPr>
                    </a:p>
                  </a:txBody>
                  <a:tcPr marL="68580" marR="68580" marT="0" marB="0"/>
                </a:tc>
              </a:tr>
              <a:tr h="381000">
                <a:tc>
                  <a:txBody>
                    <a:bodyPr/>
                    <a:lstStyle/>
                    <a:p>
                      <a:pPr marL="0" marR="0" algn="just">
                        <a:spcBef>
                          <a:spcPts val="0"/>
                        </a:spcBef>
                        <a:spcAft>
                          <a:spcPts val="0"/>
                        </a:spcAft>
                      </a:pPr>
                      <a:r>
                        <a:rPr lang="en-GB" sz="1600" b="1" dirty="0">
                          <a:latin typeface="+mn-lt"/>
                          <a:ea typeface="Times New Roman"/>
                          <a:cs typeface="Arial" pitchFamily="34" charset="0"/>
                        </a:rPr>
                        <a:t>Total</a:t>
                      </a:r>
                      <a:endParaRPr lang="en-US" sz="1600" dirty="0">
                        <a:latin typeface="+mn-lt"/>
                        <a:ea typeface="Times New Roman"/>
                        <a:cs typeface="Arial" pitchFamily="34" charset="0"/>
                      </a:endParaRPr>
                    </a:p>
                  </a:txBody>
                  <a:tcPr marL="68580" marR="68580" marT="0" marB="0"/>
                </a:tc>
                <a:tc>
                  <a:txBody>
                    <a:bodyPr/>
                    <a:lstStyle/>
                    <a:p>
                      <a:pPr algn="ctr"/>
                      <a:r>
                        <a:rPr lang="en-GB" sz="1600" dirty="0" smtClean="0">
                          <a:latin typeface="+mn-lt"/>
                        </a:rPr>
                        <a:t>100</a:t>
                      </a:r>
                      <a:endParaRPr lang="en-GB" sz="1600" dirty="0">
                        <a:latin typeface="+mn-lt"/>
                      </a:endParaRPr>
                    </a:p>
                  </a:txBody>
                  <a:tcPr marL="68580" marR="68580" marT="0" marB="0"/>
                </a:tc>
                <a:tc>
                  <a:txBody>
                    <a:bodyPr/>
                    <a:lstStyle/>
                    <a:p>
                      <a:pPr algn="ctr"/>
                      <a:r>
                        <a:rPr lang="en-GB" sz="1600" dirty="0" smtClean="0">
                          <a:latin typeface="+mn-lt"/>
                        </a:rPr>
                        <a:t>100</a:t>
                      </a:r>
                      <a:endParaRPr lang="en-GB" sz="1600" dirty="0">
                        <a:latin typeface="+mn-lt"/>
                      </a:endParaRPr>
                    </a:p>
                  </a:txBody>
                  <a:tcPr marL="68580" marR="68580" marT="0" marB="0"/>
                </a:tc>
                <a:tc>
                  <a:txBody>
                    <a:bodyPr/>
                    <a:lstStyle/>
                    <a:p>
                      <a:pPr algn="ctr"/>
                      <a:r>
                        <a:rPr lang="en-GB" sz="1600" dirty="0" smtClean="0">
                          <a:latin typeface="+mn-lt"/>
                        </a:rPr>
                        <a:t>200</a:t>
                      </a:r>
                      <a:endParaRPr lang="en-GB" sz="1600" dirty="0">
                        <a:latin typeface="+mn-lt"/>
                      </a:endParaRPr>
                    </a:p>
                  </a:txBody>
                  <a:tcPr marL="68580" marR="68580" marT="0" marB="0"/>
                </a:tc>
                <a:tc>
                  <a:txBody>
                    <a:bodyPr/>
                    <a:lstStyle/>
                    <a:p>
                      <a:pPr marL="0" marR="0" algn="ctr">
                        <a:spcBef>
                          <a:spcPts val="0"/>
                        </a:spcBef>
                        <a:spcAft>
                          <a:spcPts val="0"/>
                        </a:spcAft>
                      </a:pPr>
                      <a:r>
                        <a:rPr lang="en-US" sz="1600" b="1" dirty="0" smtClean="0">
                          <a:latin typeface="+mn-lt"/>
                          <a:ea typeface="Times New Roman"/>
                          <a:cs typeface="Arial" pitchFamily="34" charset="0"/>
                        </a:rPr>
                        <a:t>400</a:t>
                      </a:r>
                      <a:endParaRPr lang="en-US" sz="1600" b="1"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r>
                        <a:rPr lang="en-GB" sz="1600" b="1" dirty="0" smtClean="0">
                          <a:latin typeface="+mn-lt"/>
                          <a:ea typeface="Times New Roman"/>
                          <a:cs typeface="Arial" pitchFamily="34" charset="0"/>
                        </a:rPr>
                        <a:t>800</a:t>
                      </a:r>
                      <a:endParaRPr lang="en-US" sz="1600" dirty="0">
                        <a:latin typeface="+mn-lt"/>
                        <a:ea typeface="Times New Roman"/>
                        <a:cs typeface="Arial" pitchFamily="34" charset="0"/>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Respondent Segments</a:t>
            </a:r>
            <a:endParaRPr lang="en-GB" dirty="0">
              <a:solidFill>
                <a:srgbClr val="C00000"/>
              </a:solidFill>
            </a:endParaRPr>
          </a:p>
        </p:txBody>
      </p:sp>
      <p:sp>
        <p:nvSpPr>
          <p:cNvPr id="4" name="AutoShape 4"/>
          <p:cNvSpPr>
            <a:spLocks noChangeArrowheads="1"/>
          </p:cNvSpPr>
          <p:nvPr/>
        </p:nvSpPr>
        <p:spPr bwMode="auto">
          <a:xfrm>
            <a:off x="685800" y="5029200"/>
            <a:ext cx="7772400" cy="9906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600" b="0" dirty="0" smtClean="0">
                <a:solidFill>
                  <a:schemeClr val="tx1"/>
                </a:solidFill>
              </a:rPr>
              <a:t>Most of the Thais interviewed were local Thais who grew up in Phuket but some had moved in from other provinces. Migrants are split nearly 50/50 between Burmese and Mon. 74% of four migrants interviewed were registered. </a:t>
            </a:r>
            <a:endParaRPr lang="en-US" sz="1600" b="0" dirty="0">
              <a:solidFill>
                <a:schemeClr val="tx1"/>
              </a:solidFill>
            </a:endParaRPr>
          </a:p>
        </p:txBody>
      </p:sp>
      <p:graphicFrame>
        <p:nvGraphicFramePr>
          <p:cNvPr id="5" name="Chart 4"/>
          <p:cNvGraphicFramePr/>
          <p:nvPr/>
        </p:nvGraphicFramePr>
        <p:xfrm>
          <a:off x="228600" y="22098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1492214" y="1628001"/>
            <a:ext cx="1041952"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Thai Origin</a:t>
            </a:r>
            <a:endParaRPr lang="th-TH" sz="1600" b="1" u="sng" dirty="0">
              <a:solidFill>
                <a:schemeClr val="tx1"/>
              </a:solidFill>
            </a:endParaRPr>
          </a:p>
        </p:txBody>
      </p:sp>
      <p:sp>
        <p:nvSpPr>
          <p:cNvPr id="11" name="Rectangle 52"/>
          <p:cNvSpPr>
            <a:spLocks noChangeArrowheads="1"/>
          </p:cNvSpPr>
          <p:nvPr/>
        </p:nvSpPr>
        <p:spPr bwMode="auto">
          <a:xfrm>
            <a:off x="3843090" y="1628001"/>
            <a:ext cx="1393844"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Migrant Origin</a:t>
            </a:r>
            <a:endParaRPr lang="th-TH" sz="1600" b="1" u="sng" dirty="0">
              <a:solidFill>
                <a:schemeClr val="tx1"/>
              </a:solidFill>
            </a:endParaRPr>
          </a:p>
        </p:txBody>
      </p:sp>
      <p:graphicFrame>
        <p:nvGraphicFramePr>
          <p:cNvPr id="12" name="Chart 11"/>
          <p:cNvGraphicFramePr/>
          <p:nvPr/>
        </p:nvGraphicFramePr>
        <p:xfrm>
          <a:off x="2819400" y="2209800"/>
          <a:ext cx="37338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5410200" y="2286000"/>
          <a:ext cx="3733800" cy="28956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52"/>
          <p:cNvSpPr>
            <a:spLocks noChangeArrowheads="1"/>
          </p:cNvSpPr>
          <p:nvPr/>
        </p:nvSpPr>
        <p:spPr bwMode="auto">
          <a:xfrm>
            <a:off x="6471166" y="1628001"/>
            <a:ext cx="1405513"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Migrant Status</a:t>
            </a:r>
            <a:endParaRPr lang="th-TH" sz="1600" b="1" u="sng" dirty="0">
              <a:solidFill>
                <a:schemeClr val="tx1"/>
              </a:solidFill>
            </a:endParaRPr>
          </a:p>
        </p:txBody>
      </p:sp>
      <p:sp>
        <p:nvSpPr>
          <p:cNvPr id="15" name="TextBox 14"/>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Risk Profile Segmentation Summary</a:t>
            </a:r>
            <a:endParaRPr lang="en-GB" dirty="0"/>
          </a:p>
        </p:txBody>
      </p:sp>
      <p:graphicFrame>
        <p:nvGraphicFramePr>
          <p:cNvPr id="4" name="Table 3"/>
          <p:cNvGraphicFramePr>
            <a:graphicFrameLocks noGrp="1"/>
          </p:cNvGraphicFramePr>
          <p:nvPr/>
        </p:nvGraphicFramePr>
        <p:xfrm>
          <a:off x="3733800" y="1137136"/>
          <a:ext cx="4800599" cy="4547932"/>
        </p:xfrm>
        <a:graphic>
          <a:graphicData uri="http://schemas.openxmlformats.org/drawingml/2006/table">
            <a:tbl>
              <a:tblPr firstRow="1" bandRow="1">
                <a:tableStyleId>{5C22544A-7EE6-4342-B048-85BDC9FD1C3A}</a:tableStyleId>
              </a:tblPr>
              <a:tblGrid>
                <a:gridCol w="2057400"/>
                <a:gridCol w="533400"/>
                <a:gridCol w="1066800"/>
                <a:gridCol w="1142999"/>
              </a:tblGrid>
              <a:tr h="429116">
                <a:tc>
                  <a:txBody>
                    <a:bodyPr/>
                    <a:lstStyle/>
                    <a:p>
                      <a:pPr marL="0" marR="0" algn="l">
                        <a:spcBef>
                          <a:spcPts val="0"/>
                        </a:spcBef>
                        <a:spcAft>
                          <a:spcPts val="0"/>
                        </a:spcAft>
                      </a:pPr>
                      <a:r>
                        <a:rPr lang="en-GB" sz="1200" b="1" dirty="0" smtClean="0">
                          <a:latin typeface="Arial" pitchFamily="34" charset="0"/>
                          <a:ea typeface="Times New Roman"/>
                          <a:cs typeface="Arial" pitchFamily="34" charset="0"/>
                        </a:rPr>
                        <a:t>Risk Element</a:t>
                      </a:r>
                      <a:endParaRPr lang="en-US" sz="12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Thai</a:t>
                      </a:r>
                      <a:endParaRPr lang="en-US" sz="12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Registered Migrants</a:t>
                      </a:r>
                      <a:endParaRPr lang="en-US" sz="12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200" dirty="0" smtClean="0">
                          <a:latin typeface="Arial" pitchFamily="34" charset="0"/>
                          <a:ea typeface="Times New Roman"/>
                          <a:cs typeface="Arial" pitchFamily="34" charset="0"/>
                        </a:rPr>
                        <a:t>Unregistered Migrants</a:t>
                      </a:r>
                      <a:endParaRPr lang="en-US" sz="1200" dirty="0">
                        <a:latin typeface="Arial" pitchFamily="34" charset="0"/>
                        <a:ea typeface="Times New Roman"/>
                        <a:cs typeface="Arial" pitchFamily="34" charset="0"/>
                      </a:endParaRPr>
                    </a:p>
                  </a:txBody>
                  <a:tcPr marL="68580" marR="68580" marT="0" marB="0" anchor="ctr"/>
                </a:tc>
              </a:tr>
              <a:tr h="316832">
                <a:tc>
                  <a:txBody>
                    <a:bodyPr/>
                    <a:lstStyle/>
                    <a:p>
                      <a:pPr algn="l" fontAlgn="b"/>
                      <a:r>
                        <a:rPr lang="en-US" sz="1200" b="1" i="0" u="none" strike="noStrike" dirty="0" smtClean="0">
                          <a:solidFill>
                            <a:srgbClr val="000000"/>
                          </a:solidFill>
                          <a:latin typeface="Calibri"/>
                        </a:rPr>
                        <a:t>Demographic</a:t>
                      </a:r>
                      <a:r>
                        <a:rPr lang="en-US" sz="1200" b="1" i="0" u="none" strike="noStrike" baseline="0" dirty="0" smtClean="0">
                          <a:solidFill>
                            <a:srgbClr val="000000"/>
                          </a:solidFill>
                          <a:latin typeface="Calibri"/>
                        </a:rPr>
                        <a:t> profile</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r>
              <a:tr h="316832">
                <a:tc>
                  <a:txBody>
                    <a:bodyPr/>
                    <a:lstStyle/>
                    <a:p>
                      <a:pPr algn="l" fontAlgn="b"/>
                      <a:r>
                        <a:rPr lang="en-US" sz="1200" b="1" i="0" u="none" strike="noStrike" dirty="0" smtClean="0">
                          <a:solidFill>
                            <a:srgbClr val="000000"/>
                          </a:solidFill>
                          <a:latin typeface="Calibri"/>
                        </a:rPr>
                        <a:t>Knowledge</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r>
              <a:tr h="316832">
                <a:tc>
                  <a:txBody>
                    <a:bodyPr/>
                    <a:lstStyle/>
                    <a:p>
                      <a:pPr algn="l" fontAlgn="b"/>
                      <a:r>
                        <a:rPr lang="en-US" sz="1200" b="1" i="0" u="none" strike="noStrike" dirty="0" smtClean="0">
                          <a:solidFill>
                            <a:srgbClr val="000000"/>
                          </a:solidFill>
                          <a:latin typeface="Calibri"/>
                        </a:rPr>
                        <a:t>Vector</a:t>
                      </a:r>
                      <a:r>
                        <a:rPr lang="en-US" sz="1200" b="1" i="0" u="none" strike="noStrike" baseline="0" dirty="0" smtClean="0">
                          <a:solidFill>
                            <a:srgbClr val="000000"/>
                          </a:solidFill>
                          <a:latin typeface="Calibri"/>
                        </a:rPr>
                        <a:t> conditions</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r>
              <a:tr h="316832">
                <a:tc>
                  <a:txBody>
                    <a:bodyPr/>
                    <a:lstStyle/>
                    <a:p>
                      <a:pPr algn="l" fontAlgn="b"/>
                      <a:r>
                        <a:rPr lang="en-US" sz="1200" b="1" i="0" u="none" strike="noStrike" dirty="0" smtClean="0">
                          <a:solidFill>
                            <a:srgbClr val="000000"/>
                          </a:solidFill>
                          <a:latin typeface="Calibri"/>
                        </a:rPr>
                        <a:t>Risk Exposure</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r>
              <a:tr h="316832">
                <a:tc>
                  <a:txBody>
                    <a:bodyPr/>
                    <a:lstStyle/>
                    <a:p>
                      <a:pPr algn="l" fontAlgn="b"/>
                      <a:r>
                        <a:rPr lang="en-US" sz="1200" b="1" i="0" u="none" strike="noStrike" dirty="0" smtClean="0">
                          <a:solidFill>
                            <a:srgbClr val="000000"/>
                          </a:solidFill>
                          <a:latin typeface="Calibri"/>
                        </a:rPr>
                        <a:t>Protection: Malaria</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r>
              <a:tr h="316832">
                <a:tc>
                  <a:txBody>
                    <a:bodyPr/>
                    <a:lstStyle/>
                    <a:p>
                      <a:pPr algn="l" fontAlgn="b"/>
                      <a:r>
                        <a:rPr lang="en-US" sz="1200" b="1" i="0" u="none" strike="noStrike" dirty="0" smtClean="0">
                          <a:solidFill>
                            <a:srgbClr val="000000"/>
                          </a:solidFill>
                          <a:latin typeface="Calibri"/>
                        </a:rPr>
                        <a:t>Provide Blood Samples</a:t>
                      </a:r>
                      <a:endParaRPr lang="en-US" sz="1200" b="1" i="0" u="none" strike="noStrike" dirty="0">
                        <a:solidFill>
                          <a:srgbClr val="000000"/>
                        </a:solidFill>
                        <a:latin typeface="Calibri"/>
                      </a:endParaRPr>
                    </a:p>
                  </a:txBody>
                  <a:tcPr marT="0" marB="0" anchor="ctr"/>
                </a:tc>
                <a:tc>
                  <a:txBody>
                    <a:bodyPr/>
                    <a:lstStyle/>
                    <a:p>
                      <a:pPr algn="ctr" fontAlgn="b"/>
                      <a:endParaRPr lang="es-E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s-E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s-ES" sz="1200" b="1" i="0" u="none" strike="noStrike" dirty="0">
                        <a:solidFill>
                          <a:srgbClr val="000000"/>
                        </a:solidFill>
                        <a:latin typeface="Calibri"/>
                      </a:endParaRPr>
                    </a:p>
                  </a:txBody>
                  <a:tcPr marL="9525" marR="9525" marT="9525" marB="0" anchor="ctr">
                    <a:solidFill>
                      <a:schemeClr val="accent3"/>
                    </a:solidFill>
                  </a:tcPr>
                </a:tc>
              </a:tr>
              <a:tr h="316832">
                <a:tc>
                  <a:txBody>
                    <a:bodyPr/>
                    <a:lstStyle/>
                    <a:p>
                      <a:pPr algn="l" fontAlgn="b"/>
                      <a:r>
                        <a:rPr lang="en-US" sz="1200" b="1" i="0" u="none" strike="noStrike" dirty="0" smtClean="0">
                          <a:solidFill>
                            <a:srgbClr val="000000"/>
                          </a:solidFill>
                          <a:latin typeface="Calibri"/>
                        </a:rPr>
                        <a:t>Seeking appropriate care</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r>
              <a:tr h="316832">
                <a:tc>
                  <a:txBody>
                    <a:bodyPr/>
                    <a:lstStyle/>
                    <a:p>
                      <a:pPr algn="l" fontAlgn="b"/>
                      <a:r>
                        <a:rPr lang="en-US" sz="1200" b="1" i="0" u="none" strike="noStrike" dirty="0" smtClean="0">
                          <a:solidFill>
                            <a:srgbClr val="000000"/>
                          </a:solidFill>
                          <a:latin typeface="Calibri"/>
                        </a:rPr>
                        <a:t>Protecting children</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r>
              <a:tr h="316832">
                <a:tc>
                  <a:txBody>
                    <a:bodyPr/>
                    <a:lstStyle/>
                    <a:p>
                      <a:pPr algn="l" fontAlgn="b"/>
                      <a:r>
                        <a:rPr lang="en-US" sz="1200" b="1" i="0" u="none" strike="noStrike" dirty="0" smtClean="0">
                          <a:solidFill>
                            <a:srgbClr val="000000"/>
                          </a:solidFill>
                          <a:latin typeface="Calibri"/>
                        </a:rPr>
                        <a:t>Medicine</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r>
              <a:tr h="316832">
                <a:tc>
                  <a:txBody>
                    <a:bodyPr/>
                    <a:lstStyle/>
                    <a:p>
                      <a:pPr algn="l" fontAlgn="b"/>
                      <a:r>
                        <a:rPr lang="en-US" sz="1200" b="1" i="0" u="none" strike="noStrike" dirty="0" smtClean="0">
                          <a:solidFill>
                            <a:srgbClr val="000000"/>
                          </a:solidFill>
                          <a:latin typeface="Calibri"/>
                        </a:rPr>
                        <a:t>Treatment follow up</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r>
              <a:tr h="316832">
                <a:tc>
                  <a:txBody>
                    <a:bodyPr/>
                    <a:lstStyle/>
                    <a:p>
                      <a:pPr algn="l" fontAlgn="b"/>
                      <a:r>
                        <a:rPr lang="en-US" sz="1200" b="1" i="0" u="none" strike="noStrike" dirty="0" smtClean="0">
                          <a:solidFill>
                            <a:srgbClr val="000000"/>
                          </a:solidFill>
                          <a:latin typeface="Calibri"/>
                        </a:rPr>
                        <a:t>Media Access</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r>
              <a:tr h="316832">
                <a:tc>
                  <a:txBody>
                    <a:bodyPr/>
                    <a:lstStyle/>
                    <a:p>
                      <a:pPr algn="l" fontAlgn="b"/>
                      <a:r>
                        <a:rPr lang="en-US" sz="1200" b="1" i="0" u="none" strike="noStrike" dirty="0" smtClean="0">
                          <a:solidFill>
                            <a:srgbClr val="000000"/>
                          </a:solidFill>
                          <a:latin typeface="Calibri"/>
                        </a:rPr>
                        <a:t>Mobile phone Access</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FFC000"/>
                    </a:solidFill>
                  </a:tcPr>
                </a:tc>
              </a:tr>
              <a:tr h="316832">
                <a:tc>
                  <a:txBody>
                    <a:bodyPr/>
                    <a:lstStyle/>
                    <a:p>
                      <a:pPr algn="l" fontAlgn="b"/>
                      <a:r>
                        <a:rPr lang="en-US" sz="1200" b="1" i="0" u="none" strike="noStrike" dirty="0" smtClean="0">
                          <a:solidFill>
                            <a:srgbClr val="000000"/>
                          </a:solidFill>
                          <a:latin typeface="Calibri"/>
                        </a:rPr>
                        <a:t>Exposure</a:t>
                      </a:r>
                      <a:r>
                        <a:rPr lang="en-US" sz="1200" b="1" i="0" u="none" strike="noStrike" baseline="0" dirty="0" smtClean="0">
                          <a:solidFill>
                            <a:srgbClr val="000000"/>
                          </a:solidFill>
                          <a:latin typeface="Calibri"/>
                        </a:rPr>
                        <a:t> to health messages</a:t>
                      </a:r>
                      <a:endParaRPr lang="en-US" sz="1200" b="1" i="0" u="none" strike="noStrike" dirty="0">
                        <a:solidFill>
                          <a:srgbClr val="000000"/>
                        </a:solidFill>
                        <a:latin typeface="Calibri"/>
                      </a:endParaRPr>
                    </a:p>
                  </a:txBody>
                  <a:tcPr marT="0" marB="0" anchor="ctr"/>
                </a:tc>
                <a:tc>
                  <a:txBody>
                    <a:bodyPr/>
                    <a:lstStyle/>
                    <a:p>
                      <a:pPr algn="ctr" fontAlgn="b"/>
                      <a:endParaRPr lang="en-US" sz="1200" b="1" i="0" u="none" strike="noStrike" dirty="0">
                        <a:solidFill>
                          <a:srgbClr val="000000"/>
                        </a:solidFill>
                        <a:latin typeface="Calibri"/>
                      </a:endParaRPr>
                    </a:p>
                  </a:txBody>
                  <a:tcPr marL="9525" marR="9525" marT="9525" marB="0" anchor="ctr">
                    <a:solidFill>
                      <a:schemeClr val="accent3"/>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c>
                  <a:txBody>
                    <a:bodyPr/>
                    <a:lstStyle/>
                    <a:p>
                      <a:pPr algn="ctr" fontAlgn="b"/>
                      <a:endParaRPr lang="en-US" sz="1200" b="1" i="0" u="none" strike="noStrike" dirty="0">
                        <a:solidFill>
                          <a:srgbClr val="000000"/>
                        </a:solidFill>
                        <a:latin typeface="Calibri"/>
                      </a:endParaRPr>
                    </a:p>
                  </a:txBody>
                  <a:tcPr marL="9525" marR="9525" marT="9525" marB="0" anchor="ctr">
                    <a:solidFill>
                      <a:srgbClr val="C00000"/>
                    </a:solidFill>
                  </a:tcPr>
                </a:tc>
              </a:tr>
            </a:tbl>
          </a:graphicData>
        </a:graphic>
      </p:graphicFrame>
      <p:sp>
        <p:nvSpPr>
          <p:cNvPr id="6" name="Left Brace 5"/>
          <p:cNvSpPr/>
          <p:nvPr/>
        </p:nvSpPr>
        <p:spPr>
          <a:xfrm>
            <a:off x="3429000" y="1600200"/>
            <a:ext cx="152400" cy="15240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sp>
        <p:nvSpPr>
          <p:cNvPr id="8" name="Left Brace 7"/>
          <p:cNvSpPr/>
          <p:nvPr/>
        </p:nvSpPr>
        <p:spPr>
          <a:xfrm>
            <a:off x="3429000" y="3200400"/>
            <a:ext cx="152400" cy="15240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sp>
        <p:nvSpPr>
          <p:cNvPr id="9" name="Left Brace 8"/>
          <p:cNvSpPr/>
          <p:nvPr/>
        </p:nvSpPr>
        <p:spPr>
          <a:xfrm>
            <a:off x="3429000" y="4876800"/>
            <a:ext cx="152400" cy="7620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sp>
        <p:nvSpPr>
          <p:cNvPr id="10" name="TextBox 9"/>
          <p:cNvSpPr txBox="1"/>
          <p:nvPr/>
        </p:nvSpPr>
        <p:spPr>
          <a:xfrm>
            <a:off x="243282" y="2168768"/>
            <a:ext cx="3167597" cy="369332"/>
          </a:xfrm>
          <a:prstGeom prst="rect">
            <a:avLst/>
          </a:prstGeom>
          <a:noFill/>
        </p:spPr>
        <p:txBody>
          <a:bodyPr wrap="square" rtlCol="0">
            <a:spAutoFit/>
          </a:bodyPr>
          <a:lstStyle/>
          <a:p>
            <a:pPr algn="r"/>
            <a:r>
              <a:rPr lang="en-GB" b="1" dirty="0" smtClean="0"/>
              <a:t>Protection and Risk exposure</a:t>
            </a:r>
            <a:endParaRPr lang="en-GB" b="1" dirty="0"/>
          </a:p>
        </p:txBody>
      </p:sp>
      <p:sp>
        <p:nvSpPr>
          <p:cNvPr id="12" name="TextBox 11"/>
          <p:cNvSpPr txBox="1"/>
          <p:nvPr/>
        </p:nvSpPr>
        <p:spPr>
          <a:xfrm>
            <a:off x="921159" y="3768968"/>
            <a:ext cx="2489720" cy="369332"/>
          </a:xfrm>
          <a:prstGeom prst="rect">
            <a:avLst/>
          </a:prstGeom>
          <a:noFill/>
        </p:spPr>
        <p:txBody>
          <a:bodyPr wrap="none" rtlCol="0">
            <a:spAutoFit/>
          </a:bodyPr>
          <a:lstStyle/>
          <a:p>
            <a:pPr algn="r"/>
            <a:r>
              <a:rPr lang="en-GB" b="1" dirty="0" smtClean="0"/>
              <a:t>Health seeking </a:t>
            </a:r>
            <a:r>
              <a:rPr lang="en-GB" b="1" dirty="0" err="1" smtClean="0"/>
              <a:t>behavior</a:t>
            </a:r>
            <a:endParaRPr lang="en-GB" b="1" dirty="0"/>
          </a:p>
        </p:txBody>
      </p:sp>
      <p:sp>
        <p:nvSpPr>
          <p:cNvPr id="13" name="TextBox 12"/>
          <p:cNvSpPr txBox="1"/>
          <p:nvPr/>
        </p:nvSpPr>
        <p:spPr>
          <a:xfrm>
            <a:off x="617870" y="5064316"/>
            <a:ext cx="2793009" cy="369332"/>
          </a:xfrm>
          <a:prstGeom prst="rect">
            <a:avLst/>
          </a:prstGeom>
          <a:noFill/>
        </p:spPr>
        <p:txBody>
          <a:bodyPr wrap="none" rtlCol="0">
            <a:spAutoFit/>
          </a:bodyPr>
          <a:lstStyle/>
          <a:p>
            <a:pPr algn="r"/>
            <a:r>
              <a:rPr lang="en-GB" b="1" dirty="0" smtClean="0"/>
              <a:t>Media access and exposure</a:t>
            </a:r>
            <a:endParaRPr lang="en-GB"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7" descr="P1080080"/>
          <p:cNvPicPr>
            <a:picLocks noChangeAspect="1" noChangeArrowheads="1"/>
          </p:cNvPicPr>
          <p:nvPr/>
        </p:nvPicPr>
        <p:blipFill>
          <a:blip r:embed="rId2" cstate="screen"/>
          <a:srcRect/>
          <a:stretch>
            <a:fillRect/>
          </a:stretch>
        </p:blipFill>
        <p:spPr bwMode="auto">
          <a:xfrm>
            <a:off x="-62630" y="0"/>
            <a:ext cx="9206630" cy="6858001"/>
          </a:xfrm>
          <a:prstGeom prst="rect">
            <a:avLst/>
          </a:prstGeom>
          <a:noFill/>
          <a:ln w="9525">
            <a:noFill/>
            <a:miter lim="800000"/>
            <a:headEnd/>
            <a:tailEnd/>
          </a:ln>
        </p:spPr>
      </p:pic>
      <p:sp>
        <p:nvSpPr>
          <p:cNvPr id="10" name="Rounded Rectangle 9"/>
          <p:cNvSpPr/>
          <p:nvPr/>
        </p:nvSpPr>
        <p:spPr>
          <a:xfrm>
            <a:off x="609600" y="43434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11" name="Title 1"/>
          <p:cNvSpPr txBox="1">
            <a:spLocks/>
          </p:cNvSpPr>
          <p:nvPr/>
        </p:nvSpPr>
        <p:spPr>
          <a:xfrm>
            <a:off x="723900" y="4343400"/>
            <a:ext cx="7772400" cy="993775"/>
          </a:xfrm>
          <a:prstGeom prst="rect">
            <a:avLst/>
          </a:prstGeom>
          <a:no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Protection </a:t>
            </a:r>
            <a:r>
              <a:rPr lang="en-GB" sz="4000" b="1" dirty="0" smtClean="0">
                <a:solidFill>
                  <a:srgbClr val="C00000"/>
                </a:solidFill>
                <a:latin typeface="Nyala" pitchFamily="2" charset="0"/>
                <a:ea typeface="Tahoma" pitchFamily="34" charset="0"/>
                <a:cs typeface="Tahoma" pitchFamily="34" charset="0"/>
              </a:rPr>
              <a:t>&amp; </a:t>
            </a:r>
            <a:r>
              <a:rPr kumimoji="0" lang="en-GB" sz="4000" b="1"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Risk Exposure</a:t>
            </a:r>
            <a:endParaRPr kumimoji="0" lang="en-GB" sz="4000" b="1"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13598</TotalTime>
  <Words>2136</Words>
  <Application>Microsoft Office PowerPoint</Application>
  <PresentationFormat>On-screen Show (4:3)</PresentationFormat>
  <Paragraphs>373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Outline</vt:lpstr>
      <vt:lpstr>Background &amp; Methodology</vt:lpstr>
      <vt:lpstr>Methodology in Brief</vt:lpstr>
      <vt:lpstr>Migrant Camp Locations</vt:lpstr>
      <vt:lpstr>Sampling and Sample Size</vt:lpstr>
      <vt:lpstr>Respondent Segments</vt:lpstr>
      <vt:lpstr>Risk Profile Segmentation Summary</vt:lpstr>
      <vt:lpstr>Slide 9</vt:lpstr>
      <vt:lpstr>Day/Night Time Mosquitoes Association  Proportion who get it right</vt:lpstr>
      <vt:lpstr>Use of Window Screens Observation</vt:lpstr>
      <vt:lpstr>Littering of Water Collecting Containers Observation</vt:lpstr>
      <vt:lpstr>Mosquito Net, Repellent and Coil  Observation</vt:lpstr>
      <vt:lpstr>Preventative Practice for Malaria Thai</vt:lpstr>
      <vt:lpstr>Preventative Practice for Malaria Migrants</vt:lpstr>
      <vt:lpstr>At Risk of Exposure to Malaria Vectors</vt:lpstr>
      <vt:lpstr>Health Seeking Behavior</vt:lpstr>
      <vt:lpstr>Willing to Give a Blood Sample to a HCW Thai vs. Migrants</vt:lpstr>
      <vt:lpstr>Who Would You Ask for Advice? Symptom: High fever and cold shivers</vt:lpstr>
      <vt:lpstr>Slide 20</vt:lpstr>
      <vt:lpstr>Slide 21</vt:lpstr>
      <vt:lpstr>Slide 22</vt:lpstr>
      <vt:lpstr>Slide 23</vt:lpstr>
      <vt:lpstr>Media Access &amp; Exposure</vt:lpstr>
      <vt:lpstr>Media Penetration &amp; Consumption</vt:lpstr>
      <vt:lpstr>Mobile Phone Penetration</vt:lpstr>
      <vt:lpstr>Mobile Phone Features Used</vt:lpstr>
      <vt:lpstr>Media Relied on For Health Information</vt:lpstr>
      <vt:lpstr>Issues for Communication</vt:lpstr>
    </vt:vector>
  </TitlesOfParts>
  <Company>Rapid Asia Co.,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dc:title>
  <dc:creator>Rapid Asia Co., Ltd.</dc:creator>
  <cp:lastModifiedBy>AED USER</cp:lastModifiedBy>
  <cp:revision>1109</cp:revision>
  <dcterms:created xsi:type="dcterms:W3CDTF">2010-02-02T01:39:17Z</dcterms:created>
  <dcterms:modified xsi:type="dcterms:W3CDTF">2011-03-24T06:14:52Z</dcterms:modified>
</cp:coreProperties>
</file>